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4" r:id="rId2"/>
    <p:sldId id="26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40" d="100"/>
          <a:sy n="140" d="100"/>
        </p:scale>
        <p:origin x="-2792" y="-3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77680-540D-44A8-BC9E-D27939A94025}" type="datetimeFigureOut">
              <a:rPr lang="en-IN" smtClean="0"/>
              <a:t>22-11-2024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BAEB4-2DFA-440A-9572-F2762398A7D0}" type="slidenum">
              <a:rPr lang="en-IN" smtClean="0"/>
              <a:t>‹#›</a:t>
            </a:fld>
            <a:endParaRPr lang="en-IN"/>
          </a:p>
        </p:txBody>
      </p:sp>
    </p:spTree>
    <p:extLst>
      <p:ext uri="{BB962C8B-B14F-4D97-AF65-F5344CB8AC3E}">
        <p14:creationId xmlns:p14="http://schemas.microsoft.com/office/powerpoint/2010/main" val="74085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15647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45832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921A0-B685-EBC6-B1DA-506B576A28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4A23166-145E-3402-5A7E-BD6326E552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BFF481A-8B80-C57A-8A43-DA2B94EF76E3}"/>
              </a:ext>
            </a:extLst>
          </p:cNvPr>
          <p:cNvSpPr>
            <a:spLocks noGrp="1"/>
          </p:cNvSpPr>
          <p:nvPr>
            <p:ph type="dt" sz="half" idx="10"/>
          </p:nvPr>
        </p:nvSpPr>
        <p:spPr/>
        <p:txBody>
          <a:bodyPr/>
          <a:lstStyle/>
          <a:p>
            <a:fld id="{5D6DAC5B-F87B-4B9B-957A-31CF7C88E284}" type="datetimeFigureOut">
              <a:rPr lang="en-IN" smtClean="0"/>
              <a:t>22-11-2024</a:t>
            </a:fld>
            <a:endParaRPr lang="en-IN"/>
          </a:p>
        </p:txBody>
      </p:sp>
      <p:sp>
        <p:nvSpPr>
          <p:cNvPr id="5" name="Footer Placeholder 4">
            <a:extLst>
              <a:ext uri="{FF2B5EF4-FFF2-40B4-BE49-F238E27FC236}">
                <a16:creationId xmlns:a16="http://schemas.microsoft.com/office/drawing/2014/main" id="{B74E99CB-E155-8209-E669-C882D54EDE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186259E-8FF0-15F4-BA18-9A3514AF7173}"/>
              </a:ext>
            </a:extLst>
          </p:cNvPr>
          <p:cNvSpPr>
            <a:spLocks noGrp="1"/>
          </p:cNvSpPr>
          <p:nvPr>
            <p:ph type="sldNum" sz="quarter" idx="12"/>
          </p:nvPr>
        </p:nvSpPr>
        <p:spPr/>
        <p:txBody>
          <a:bodyPr/>
          <a:lstStyle/>
          <a:p>
            <a:fld id="{F34ACAD9-2520-4DCC-91A3-34CE08530ECF}" type="slidenum">
              <a:rPr lang="en-IN" smtClean="0"/>
              <a:t>‹#›</a:t>
            </a:fld>
            <a:endParaRPr lang="en-IN"/>
          </a:p>
        </p:txBody>
      </p:sp>
    </p:spTree>
    <p:extLst>
      <p:ext uri="{BB962C8B-B14F-4D97-AF65-F5344CB8AC3E}">
        <p14:creationId xmlns:p14="http://schemas.microsoft.com/office/powerpoint/2010/main" val="1166052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CA8C-15C3-3610-8FAE-DB910C7F26C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19E95D9-DCDA-0626-0261-BA340407D2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F99CFB0-A3C5-14DA-8D11-11B13A3DB3BA}"/>
              </a:ext>
            </a:extLst>
          </p:cNvPr>
          <p:cNvSpPr>
            <a:spLocks noGrp="1"/>
          </p:cNvSpPr>
          <p:nvPr>
            <p:ph type="dt" sz="half" idx="10"/>
          </p:nvPr>
        </p:nvSpPr>
        <p:spPr/>
        <p:txBody>
          <a:bodyPr/>
          <a:lstStyle/>
          <a:p>
            <a:fld id="{5D6DAC5B-F87B-4B9B-957A-31CF7C88E284}" type="datetimeFigureOut">
              <a:rPr lang="en-IN" smtClean="0"/>
              <a:t>22-11-2024</a:t>
            </a:fld>
            <a:endParaRPr lang="en-IN"/>
          </a:p>
        </p:txBody>
      </p:sp>
      <p:sp>
        <p:nvSpPr>
          <p:cNvPr id="5" name="Footer Placeholder 4">
            <a:extLst>
              <a:ext uri="{FF2B5EF4-FFF2-40B4-BE49-F238E27FC236}">
                <a16:creationId xmlns:a16="http://schemas.microsoft.com/office/drawing/2014/main" id="{9E6A9870-2AB3-3FDA-7F53-3CD3704853D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F8940CE-CE62-9D11-80B2-B661E60AE4D8}"/>
              </a:ext>
            </a:extLst>
          </p:cNvPr>
          <p:cNvSpPr>
            <a:spLocks noGrp="1"/>
          </p:cNvSpPr>
          <p:nvPr>
            <p:ph type="sldNum" sz="quarter" idx="12"/>
          </p:nvPr>
        </p:nvSpPr>
        <p:spPr/>
        <p:txBody>
          <a:bodyPr/>
          <a:lstStyle/>
          <a:p>
            <a:fld id="{F34ACAD9-2520-4DCC-91A3-34CE08530ECF}" type="slidenum">
              <a:rPr lang="en-IN" smtClean="0"/>
              <a:t>‹#›</a:t>
            </a:fld>
            <a:endParaRPr lang="en-IN"/>
          </a:p>
        </p:txBody>
      </p:sp>
    </p:spTree>
    <p:extLst>
      <p:ext uri="{BB962C8B-B14F-4D97-AF65-F5344CB8AC3E}">
        <p14:creationId xmlns:p14="http://schemas.microsoft.com/office/powerpoint/2010/main" val="178919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BDBFE-D0C9-4E2C-BCC9-F49AE60EE4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574EAF2-2796-8708-3BE0-4D8D23C66A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34791E7-A5DD-A4CE-77D6-B96EA83078C2}"/>
              </a:ext>
            </a:extLst>
          </p:cNvPr>
          <p:cNvSpPr>
            <a:spLocks noGrp="1"/>
          </p:cNvSpPr>
          <p:nvPr>
            <p:ph type="dt" sz="half" idx="10"/>
          </p:nvPr>
        </p:nvSpPr>
        <p:spPr/>
        <p:txBody>
          <a:bodyPr/>
          <a:lstStyle/>
          <a:p>
            <a:fld id="{5D6DAC5B-F87B-4B9B-957A-31CF7C88E284}" type="datetimeFigureOut">
              <a:rPr lang="en-IN" smtClean="0"/>
              <a:t>22-11-2024</a:t>
            </a:fld>
            <a:endParaRPr lang="en-IN"/>
          </a:p>
        </p:txBody>
      </p:sp>
      <p:sp>
        <p:nvSpPr>
          <p:cNvPr id="5" name="Footer Placeholder 4">
            <a:extLst>
              <a:ext uri="{FF2B5EF4-FFF2-40B4-BE49-F238E27FC236}">
                <a16:creationId xmlns:a16="http://schemas.microsoft.com/office/drawing/2014/main" id="{20AE40EE-6740-838A-54AD-9876604D641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BA104FD-D544-3B1F-78C1-C51FF0D97E8A}"/>
              </a:ext>
            </a:extLst>
          </p:cNvPr>
          <p:cNvSpPr>
            <a:spLocks noGrp="1"/>
          </p:cNvSpPr>
          <p:nvPr>
            <p:ph type="sldNum" sz="quarter" idx="12"/>
          </p:nvPr>
        </p:nvSpPr>
        <p:spPr/>
        <p:txBody>
          <a:bodyPr/>
          <a:lstStyle/>
          <a:p>
            <a:fld id="{F34ACAD9-2520-4DCC-91A3-34CE08530ECF}" type="slidenum">
              <a:rPr lang="en-IN" smtClean="0"/>
              <a:t>‹#›</a:t>
            </a:fld>
            <a:endParaRPr lang="en-IN"/>
          </a:p>
        </p:txBody>
      </p:sp>
    </p:spTree>
    <p:extLst>
      <p:ext uri="{BB962C8B-B14F-4D97-AF65-F5344CB8AC3E}">
        <p14:creationId xmlns:p14="http://schemas.microsoft.com/office/powerpoint/2010/main" val="381448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A">
    <p:bg>
      <p:bgRef idx="1001">
        <a:schemeClr val="bg1"/>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BB3F20B-6F79-4E99-8F60-8864130D35A4}"/>
              </a:ext>
            </a:extLst>
          </p:cNvPr>
          <p:cNvSpPr>
            <a:spLocks noGrp="1"/>
          </p:cNvSpPr>
          <p:nvPr>
            <p:ph type="pic" sz="quarter" idx="10" hasCustomPrompt="1"/>
          </p:nvPr>
        </p:nvSpPr>
        <p:spPr>
          <a:xfrm>
            <a:off x="0" y="0"/>
            <a:ext cx="12192000" cy="831273"/>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US"/>
              <a:t> </a:t>
            </a:r>
          </a:p>
        </p:txBody>
      </p:sp>
      <p:sp>
        <p:nvSpPr>
          <p:cNvPr id="8" name="Picture Placeholder 7">
            <a:extLst>
              <a:ext uri="{FF2B5EF4-FFF2-40B4-BE49-F238E27FC236}">
                <a16:creationId xmlns:a16="http://schemas.microsoft.com/office/drawing/2014/main" id="{C0276480-204F-4733-8F33-52E6FDAE03B8}"/>
              </a:ext>
            </a:extLst>
          </p:cNvPr>
          <p:cNvSpPr>
            <a:spLocks noGrp="1"/>
          </p:cNvSpPr>
          <p:nvPr>
            <p:ph type="pic" sz="quarter" idx="11" hasCustomPrompt="1"/>
          </p:nvPr>
        </p:nvSpPr>
        <p:spPr>
          <a:xfrm>
            <a:off x="597748" y="127462"/>
            <a:ext cx="1419013" cy="545869"/>
          </a:xfrm>
          <a:prstGeom prst="rect">
            <a:avLst/>
          </a:prstGeom>
          <a:blipFill dpi="0" rotWithShape="1">
            <a:blip r:embed="rId3"/>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285248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
    <p:bg>
      <p:bgRef idx="1001">
        <a:schemeClr val="bg1"/>
      </p:bgRef>
    </p:bg>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2F10138D-4506-41FC-9F93-E42141E18EF3}"/>
              </a:ext>
            </a:extLst>
          </p:cNvPr>
          <p:cNvSpPr>
            <a:spLocks noGrp="1" noChangeAspect="1"/>
          </p:cNvSpPr>
          <p:nvPr>
            <p:ph type="pic" sz="quarter" idx="13" hasCustomPrompt="1"/>
          </p:nvPr>
        </p:nvSpPr>
        <p:spPr>
          <a:xfrm>
            <a:off x="9634647" y="5627454"/>
            <a:ext cx="2029034" cy="798022"/>
          </a:xfrm>
          <a:prstGeom prst="rect">
            <a:avLst/>
          </a:prstGeom>
          <a:blipFill dpi="0" rotWithShape="1">
            <a:blip r:embed="rId2"/>
            <a:srcRect/>
            <a:stretch>
              <a:fillRect/>
            </a:stretch>
          </a:blipFill>
        </p:spPr>
        <p:txBody>
          <a:bodyPr/>
          <a:lstStyle>
            <a:lvl1pPr marL="0" indent="0">
              <a:buNone/>
              <a:defRPr/>
            </a:lvl1pPr>
          </a:lstStyle>
          <a:p>
            <a:r>
              <a:rPr lang="en-US"/>
              <a:t> </a:t>
            </a:r>
          </a:p>
        </p:txBody>
      </p:sp>
      <p:sp>
        <p:nvSpPr>
          <p:cNvPr id="5" name="Object28">
            <a:extLst>
              <a:ext uri="{FF2B5EF4-FFF2-40B4-BE49-F238E27FC236}">
                <a16:creationId xmlns:a16="http://schemas.microsoft.com/office/drawing/2014/main" id="{608E60E0-CBEB-7F0A-60E8-1C5A58D8774B}"/>
              </a:ext>
            </a:extLst>
          </p:cNvPr>
          <p:cNvSpPr/>
          <p:nvPr userDrawn="1"/>
        </p:nvSpPr>
        <p:spPr>
          <a:xfrm>
            <a:off x="700485" y="6541344"/>
            <a:ext cx="10932160" cy="124691"/>
          </a:xfrm>
          <a:prstGeom prst="rect">
            <a:avLst/>
          </a:prstGeom>
          <a:noFill/>
          <a:ln/>
        </p:spPr>
        <p:txBody>
          <a:bodyPr wrap="square" lIns="0" tIns="0" rIns="0" bIns="0" rtlCol="0" anchor="t"/>
          <a:lstStyle/>
          <a:p>
            <a:pPr>
              <a:lnSpc>
                <a:spcPts val="954"/>
              </a:lnSpc>
            </a:pPr>
            <a:r>
              <a:rPr lang="en-US" sz="655" b="0" i="0">
                <a:solidFill>
                  <a:srgbClr val="FF00E5"/>
                </a:solidFill>
                <a:latin typeface="+mj-lt"/>
                <a:ea typeface="Helvetica Regular" pitchFamily="34" charset="-122"/>
                <a:cs typeface="Helvetica Regular" pitchFamily="34" charset="-120"/>
              </a:rPr>
              <a:t>(AWS Partner)</a:t>
            </a:r>
            <a:r>
              <a:rPr lang="en-US" sz="655" b="0" i="0">
                <a:solidFill>
                  <a:srgbClr val="232F3E"/>
                </a:solidFill>
                <a:latin typeface="+mj-lt"/>
                <a:ea typeface="Helvetica Regular" pitchFamily="34" charset="-122"/>
                <a:cs typeface="Helvetica Regular" pitchFamily="34" charset="-120"/>
              </a:rPr>
              <a:t> Contact: </a:t>
            </a:r>
            <a:r>
              <a:rPr lang="en-US" sz="655" b="1" i="0">
                <a:solidFill>
                  <a:srgbClr val="FF00E5"/>
                </a:solidFill>
                <a:latin typeface="+mj-lt"/>
                <a:ea typeface="Helvetica Bold" pitchFamily="34" charset="-122"/>
                <a:cs typeface="Helvetica Bold" pitchFamily="34" charset="-120"/>
              </a:rPr>
              <a:t>Joe Dunlap</a:t>
            </a:r>
            <a:r>
              <a:rPr lang="en-US" sz="655" b="1" i="0">
                <a:solidFill>
                  <a:srgbClr val="232F3E"/>
                </a:solidFill>
                <a:latin typeface="+mj-lt"/>
                <a:ea typeface="Helvetica Bold" pitchFamily="34" charset="-122"/>
                <a:cs typeface="Helvetica Bold" pitchFamily="34" charset="-120"/>
              </a:rPr>
              <a:t> </a:t>
            </a:r>
            <a:r>
              <a:rPr lang="en-US" sz="655" b="0" i="0">
                <a:solidFill>
                  <a:srgbClr val="232F3E"/>
                </a:solidFill>
                <a:latin typeface="+mj-lt"/>
                <a:ea typeface="Helvetica Regular" pitchFamily="34" charset="-122"/>
                <a:cs typeface="Helvetica Regular" pitchFamily="34" charset="-120"/>
              </a:rPr>
              <a:t>  |   </a:t>
            </a:r>
            <a:r>
              <a:rPr lang="en-US" sz="655" b="1" i="0">
                <a:solidFill>
                  <a:srgbClr val="FF00E5"/>
                </a:solidFill>
                <a:latin typeface="+mj-lt"/>
                <a:ea typeface="Helvetica Bold" pitchFamily="34" charset="-122"/>
                <a:cs typeface="Helvetica Bold" pitchFamily="34" charset="-120"/>
              </a:rPr>
              <a:t>Email@Goeshere.com</a:t>
            </a:r>
            <a:endParaRPr lang="en-US" sz="655">
              <a:latin typeface="+mj-lt"/>
            </a:endParaRPr>
          </a:p>
        </p:txBody>
      </p:sp>
    </p:spTree>
    <p:extLst>
      <p:ext uri="{BB962C8B-B14F-4D97-AF65-F5344CB8AC3E}">
        <p14:creationId xmlns:p14="http://schemas.microsoft.com/office/powerpoint/2010/main" val="1265834814"/>
      </p:ext>
    </p:extLst>
  </p:cSld>
  <p:clrMapOvr>
    <a:masterClrMapping/>
  </p:clrMapOvr>
  <p:extLst>
    <p:ext uri="{DCECCB84-F9BA-43D5-87BE-67443E8EF086}">
      <p15:sldGuideLst xmlns:p15="http://schemas.microsoft.com/office/powerpoint/2012/main">
        <p15:guide id="1" orient="horz" pos="2475">
          <p15:clr>
            <a:srgbClr val="FBAE40"/>
          </p15:clr>
        </p15:guide>
        <p15:guide id="2" pos="3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3D15-4683-D0B7-2D0F-86F51FCA1BA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8D81625-F67E-BEB7-1C89-2BE5A18E5D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3E9F9D-49D1-9FCC-612B-84022E8239CF}"/>
              </a:ext>
            </a:extLst>
          </p:cNvPr>
          <p:cNvSpPr>
            <a:spLocks noGrp="1"/>
          </p:cNvSpPr>
          <p:nvPr>
            <p:ph type="dt" sz="half" idx="10"/>
          </p:nvPr>
        </p:nvSpPr>
        <p:spPr/>
        <p:txBody>
          <a:bodyPr/>
          <a:lstStyle/>
          <a:p>
            <a:fld id="{5D6DAC5B-F87B-4B9B-957A-31CF7C88E284}" type="datetimeFigureOut">
              <a:rPr lang="en-IN" smtClean="0"/>
              <a:t>22-11-2024</a:t>
            </a:fld>
            <a:endParaRPr lang="en-IN"/>
          </a:p>
        </p:txBody>
      </p:sp>
      <p:sp>
        <p:nvSpPr>
          <p:cNvPr id="5" name="Footer Placeholder 4">
            <a:extLst>
              <a:ext uri="{FF2B5EF4-FFF2-40B4-BE49-F238E27FC236}">
                <a16:creationId xmlns:a16="http://schemas.microsoft.com/office/drawing/2014/main" id="{51C14540-40EC-068E-9506-BA2A96ED5FA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91D3080-63C0-D1EF-3E27-444891A199F2}"/>
              </a:ext>
            </a:extLst>
          </p:cNvPr>
          <p:cNvSpPr>
            <a:spLocks noGrp="1"/>
          </p:cNvSpPr>
          <p:nvPr>
            <p:ph type="sldNum" sz="quarter" idx="12"/>
          </p:nvPr>
        </p:nvSpPr>
        <p:spPr/>
        <p:txBody>
          <a:bodyPr/>
          <a:lstStyle/>
          <a:p>
            <a:fld id="{F34ACAD9-2520-4DCC-91A3-34CE08530ECF}" type="slidenum">
              <a:rPr lang="en-IN" smtClean="0"/>
              <a:t>‹#›</a:t>
            </a:fld>
            <a:endParaRPr lang="en-IN"/>
          </a:p>
        </p:txBody>
      </p:sp>
    </p:spTree>
    <p:extLst>
      <p:ext uri="{BB962C8B-B14F-4D97-AF65-F5344CB8AC3E}">
        <p14:creationId xmlns:p14="http://schemas.microsoft.com/office/powerpoint/2010/main" val="290763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06FB-6C83-69F1-A6F5-676A37233E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3DE13A6-21B4-F909-C778-4E56711A76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EAA3E7-FC5A-4E0D-4177-0D862BB262A8}"/>
              </a:ext>
            </a:extLst>
          </p:cNvPr>
          <p:cNvSpPr>
            <a:spLocks noGrp="1"/>
          </p:cNvSpPr>
          <p:nvPr>
            <p:ph type="dt" sz="half" idx="10"/>
          </p:nvPr>
        </p:nvSpPr>
        <p:spPr/>
        <p:txBody>
          <a:bodyPr/>
          <a:lstStyle/>
          <a:p>
            <a:fld id="{5D6DAC5B-F87B-4B9B-957A-31CF7C88E284}" type="datetimeFigureOut">
              <a:rPr lang="en-IN" smtClean="0"/>
              <a:t>22-11-2024</a:t>
            </a:fld>
            <a:endParaRPr lang="en-IN"/>
          </a:p>
        </p:txBody>
      </p:sp>
      <p:sp>
        <p:nvSpPr>
          <p:cNvPr id="5" name="Footer Placeholder 4">
            <a:extLst>
              <a:ext uri="{FF2B5EF4-FFF2-40B4-BE49-F238E27FC236}">
                <a16:creationId xmlns:a16="http://schemas.microsoft.com/office/drawing/2014/main" id="{05FE5E5E-EC3D-1A3C-B16A-9D198EDE248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DE5C3E4-D60E-84AE-C2AE-18D5B7A5D851}"/>
              </a:ext>
            </a:extLst>
          </p:cNvPr>
          <p:cNvSpPr>
            <a:spLocks noGrp="1"/>
          </p:cNvSpPr>
          <p:nvPr>
            <p:ph type="sldNum" sz="quarter" idx="12"/>
          </p:nvPr>
        </p:nvSpPr>
        <p:spPr/>
        <p:txBody>
          <a:bodyPr/>
          <a:lstStyle/>
          <a:p>
            <a:fld id="{F34ACAD9-2520-4DCC-91A3-34CE08530ECF}" type="slidenum">
              <a:rPr lang="en-IN" smtClean="0"/>
              <a:t>‹#›</a:t>
            </a:fld>
            <a:endParaRPr lang="en-IN"/>
          </a:p>
        </p:txBody>
      </p:sp>
    </p:spTree>
    <p:extLst>
      <p:ext uri="{BB962C8B-B14F-4D97-AF65-F5344CB8AC3E}">
        <p14:creationId xmlns:p14="http://schemas.microsoft.com/office/powerpoint/2010/main" val="38440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423F6-A6F9-D465-B1B6-25E3A643C93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FC03987-6234-B70F-7B18-6DB809957D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0B9EA03-7CF8-47BD-CE34-09B7B3C98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6480D74-F565-D382-7130-43C627F2722C}"/>
              </a:ext>
            </a:extLst>
          </p:cNvPr>
          <p:cNvSpPr>
            <a:spLocks noGrp="1"/>
          </p:cNvSpPr>
          <p:nvPr>
            <p:ph type="dt" sz="half" idx="10"/>
          </p:nvPr>
        </p:nvSpPr>
        <p:spPr/>
        <p:txBody>
          <a:bodyPr/>
          <a:lstStyle/>
          <a:p>
            <a:fld id="{5D6DAC5B-F87B-4B9B-957A-31CF7C88E284}" type="datetimeFigureOut">
              <a:rPr lang="en-IN" smtClean="0"/>
              <a:t>22-11-2024</a:t>
            </a:fld>
            <a:endParaRPr lang="en-IN"/>
          </a:p>
        </p:txBody>
      </p:sp>
      <p:sp>
        <p:nvSpPr>
          <p:cNvPr id="6" name="Footer Placeholder 5">
            <a:extLst>
              <a:ext uri="{FF2B5EF4-FFF2-40B4-BE49-F238E27FC236}">
                <a16:creationId xmlns:a16="http://schemas.microsoft.com/office/drawing/2014/main" id="{0834778B-6E70-3070-38F3-62FF13022B1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5E477AF-B30F-41C8-37E2-5C64D2002431}"/>
              </a:ext>
            </a:extLst>
          </p:cNvPr>
          <p:cNvSpPr>
            <a:spLocks noGrp="1"/>
          </p:cNvSpPr>
          <p:nvPr>
            <p:ph type="sldNum" sz="quarter" idx="12"/>
          </p:nvPr>
        </p:nvSpPr>
        <p:spPr/>
        <p:txBody>
          <a:bodyPr/>
          <a:lstStyle/>
          <a:p>
            <a:fld id="{F34ACAD9-2520-4DCC-91A3-34CE08530ECF}" type="slidenum">
              <a:rPr lang="en-IN" smtClean="0"/>
              <a:t>‹#›</a:t>
            </a:fld>
            <a:endParaRPr lang="en-IN"/>
          </a:p>
        </p:txBody>
      </p:sp>
    </p:spTree>
    <p:extLst>
      <p:ext uri="{BB962C8B-B14F-4D97-AF65-F5344CB8AC3E}">
        <p14:creationId xmlns:p14="http://schemas.microsoft.com/office/powerpoint/2010/main" val="29023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5B5E-C4E4-9D72-E7D4-7A3761CBDB7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F758EDF-485B-1BE1-1A69-38AEBA231A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9FF3A7-967E-E09F-D9CF-17010CBCFA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FC6D71E-A4A1-4AF8-D890-052A301B23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73A7F-B226-25AC-D411-F0A02DE801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B22C0D6-F8FE-C464-4959-5E0C52E4A863}"/>
              </a:ext>
            </a:extLst>
          </p:cNvPr>
          <p:cNvSpPr>
            <a:spLocks noGrp="1"/>
          </p:cNvSpPr>
          <p:nvPr>
            <p:ph type="dt" sz="half" idx="10"/>
          </p:nvPr>
        </p:nvSpPr>
        <p:spPr/>
        <p:txBody>
          <a:bodyPr/>
          <a:lstStyle/>
          <a:p>
            <a:fld id="{5D6DAC5B-F87B-4B9B-957A-31CF7C88E284}" type="datetimeFigureOut">
              <a:rPr lang="en-IN" smtClean="0"/>
              <a:t>22-11-2024</a:t>
            </a:fld>
            <a:endParaRPr lang="en-IN"/>
          </a:p>
        </p:txBody>
      </p:sp>
      <p:sp>
        <p:nvSpPr>
          <p:cNvPr id="8" name="Footer Placeholder 7">
            <a:extLst>
              <a:ext uri="{FF2B5EF4-FFF2-40B4-BE49-F238E27FC236}">
                <a16:creationId xmlns:a16="http://schemas.microsoft.com/office/drawing/2014/main" id="{8DC5B857-E376-229A-EBB8-898C55E0FF1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393A709-5815-EE3B-C5F9-03EE631018E2}"/>
              </a:ext>
            </a:extLst>
          </p:cNvPr>
          <p:cNvSpPr>
            <a:spLocks noGrp="1"/>
          </p:cNvSpPr>
          <p:nvPr>
            <p:ph type="sldNum" sz="quarter" idx="12"/>
          </p:nvPr>
        </p:nvSpPr>
        <p:spPr/>
        <p:txBody>
          <a:bodyPr/>
          <a:lstStyle/>
          <a:p>
            <a:fld id="{F34ACAD9-2520-4DCC-91A3-34CE08530ECF}" type="slidenum">
              <a:rPr lang="en-IN" smtClean="0"/>
              <a:t>‹#›</a:t>
            </a:fld>
            <a:endParaRPr lang="en-IN"/>
          </a:p>
        </p:txBody>
      </p:sp>
    </p:spTree>
    <p:extLst>
      <p:ext uri="{BB962C8B-B14F-4D97-AF65-F5344CB8AC3E}">
        <p14:creationId xmlns:p14="http://schemas.microsoft.com/office/powerpoint/2010/main" val="1131707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3D26-DAD1-BD99-2C0F-F98FB3662F8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8D0A5BE-1829-79B2-0232-E3329F6F3C84}"/>
              </a:ext>
            </a:extLst>
          </p:cNvPr>
          <p:cNvSpPr>
            <a:spLocks noGrp="1"/>
          </p:cNvSpPr>
          <p:nvPr>
            <p:ph type="dt" sz="half" idx="10"/>
          </p:nvPr>
        </p:nvSpPr>
        <p:spPr/>
        <p:txBody>
          <a:bodyPr/>
          <a:lstStyle/>
          <a:p>
            <a:fld id="{5D6DAC5B-F87B-4B9B-957A-31CF7C88E284}" type="datetimeFigureOut">
              <a:rPr lang="en-IN" smtClean="0"/>
              <a:t>22-11-2024</a:t>
            </a:fld>
            <a:endParaRPr lang="en-IN"/>
          </a:p>
        </p:txBody>
      </p:sp>
      <p:sp>
        <p:nvSpPr>
          <p:cNvPr id="4" name="Footer Placeholder 3">
            <a:extLst>
              <a:ext uri="{FF2B5EF4-FFF2-40B4-BE49-F238E27FC236}">
                <a16:creationId xmlns:a16="http://schemas.microsoft.com/office/drawing/2014/main" id="{3DF2A01D-D5E8-997E-A8E9-2D9A89FA321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60F247F-C5E6-27FC-97C6-B56A70935173}"/>
              </a:ext>
            </a:extLst>
          </p:cNvPr>
          <p:cNvSpPr>
            <a:spLocks noGrp="1"/>
          </p:cNvSpPr>
          <p:nvPr>
            <p:ph type="sldNum" sz="quarter" idx="12"/>
          </p:nvPr>
        </p:nvSpPr>
        <p:spPr/>
        <p:txBody>
          <a:bodyPr/>
          <a:lstStyle/>
          <a:p>
            <a:fld id="{F34ACAD9-2520-4DCC-91A3-34CE08530ECF}" type="slidenum">
              <a:rPr lang="en-IN" smtClean="0"/>
              <a:t>‹#›</a:t>
            </a:fld>
            <a:endParaRPr lang="en-IN"/>
          </a:p>
        </p:txBody>
      </p:sp>
    </p:spTree>
    <p:extLst>
      <p:ext uri="{BB962C8B-B14F-4D97-AF65-F5344CB8AC3E}">
        <p14:creationId xmlns:p14="http://schemas.microsoft.com/office/powerpoint/2010/main" val="164165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F2957-CFD3-FBC9-3D1A-3F844EC6ED06}"/>
              </a:ext>
            </a:extLst>
          </p:cNvPr>
          <p:cNvSpPr>
            <a:spLocks noGrp="1"/>
          </p:cNvSpPr>
          <p:nvPr>
            <p:ph type="dt" sz="half" idx="10"/>
          </p:nvPr>
        </p:nvSpPr>
        <p:spPr/>
        <p:txBody>
          <a:bodyPr/>
          <a:lstStyle/>
          <a:p>
            <a:fld id="{5D6DAC5B-F87B-4B9B-957A-31CF7C88E284}" type="datetimeFigureOut">
              <a:rPr lang="en-IN" smtClean="0"/>
              <a:t>22-11-2024</a:t>
            </a:fld>
            <a:endParaRPr lang="en-IN"/>
          </a:p>
        </p:txBody>
      </p:sp>
      <p:sp>
        <p:nvSpPr>
          <p:cNvPr id="3" name="Footer Placeholder 2">
            <a:extLst>
              <a:ext uri="{FF2B5EF4-FFF2-40B4-BE49-F238E27FC236}">
                <a16:creationId xmlns:a16="http://schemas.microsoft.com/office/drawing/2014/main" id="{F733533A-2F8F-81A9-3599-66BEFF3C89D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ACECA74-4ADC-2E5E-B49A-E3FEF997EAA3}"/>
              </a:ext>
            </a:extLst>
          </p:cNvPr>
          <p:cNvSpPr>
            <a:spLocks noGrp="1"/>
          </p:cNvSpPr>
          <p:nvPr>
            <p:ph type="sldNum" sz="quarter" idx="12"/>
          </p:nvPr>
        </p:nvSpPr>
        <p:spPr/>
        <p:txBody>
          <a:bodyPr/>
          <a:lstStyle/>
          <a:p>
            <a:fld id="{F34ACAD9-2520-4DCC-91A3-34CE08530ECF}" type="slidenum">
              <a:rPr lang="en-IN" smtClean="0"/>
              <a:t>‹#›</a:t>
            </a:fld>
            <a:endParaRPr lang="en-IN"/>
          </a:p>
        </p:txBody>
      </p:sp>
    </p:spTree>
    <p:extLst>
      <p:ext uri="{BB962C8B-B14F-4D97-AF65-F5344CB8AC3E}">
        <p14:creationId xmlns:p14="http://schemas.microsoft.com/office/powerpoint/2010/main" val="81246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35CB-C8EA-8C44-8EA8-DB24F44DA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0B87220-2BBB-3DD3-05CD-C560C17A9E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08EF491-ABC1-762E-F24B-D0F158C29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E7EF47-30B5-DF53-4FAC-A873C5FD5522}"/>
              </a:ext>
            </a:extLst>
          </p:cNvPr>
          <p:cNvSpPr>
            <a:spLocks noGrp="1"/>
          </p:cNvSpPr>
          <p:nvPr>
            <p:ph type="dt" sz="half" idx="10"/>
          </p:nvPr>
        </p:nvSpPr>
        <p:spPr/>
        <p:txBody>
          <a:bodyPr/>
          <a:lstStyle/>
          <a:p>
            <a:fld id="{5D6DAC5B-F87B-4B9B-957A-31CF7C88E284}" type="datetimeFigureOut">
              <a:rPr lang="en-IN" smtClean="0"/>
              <a:t>22-11-2024</a:t>
            </a:fld>
            <a:endParaRPr lang="en-IN"/>
          </a:p>
        </p:txBody>
      </p:sp>
      <p:sp>
        <p:nvSpPr>
          <p:cNvPr id="6" name="Footer Placeholder 5">
            <a:extLst>
              <a:ext uri="{FF2B5EF4-FFF2-40B4-BE49-F238E27FC236}">
                <a16:creationId xmlns:a16="http://schemas.microsoft.com/office/drawing/2014/main" id="{598F0BC3-7206-CFD6-57F1-74C50E18F10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F0AFF7E-C44D-20DE-F626-950A9EFE286D}"/>
              </a:ext>
            </a:extLst>
          </p:cNvPr>
          <p:cNvSpPr>
            <a:spLocks noGrp="1"/>
          </p:cNvSpPr>
          <p:nvPr>
            <p:ph type="sldNum" sz="quarter" idx="12"/>
          </p:nvPr>
        </p:nvSpPr>
        <p:spPr/>
        <p:txBody>
          <a:bodyPr/>
          <a:lstStyle/>
          <a:p>
            <a:fld id="{F34ACAD9-2520-4DCC-91A3-34CE08530ECF}" type="slidenum">
              <a:rPr lang="en-IN" smtClean="0"/>
              <a:t>‹#›</a:t>
            </a:fld>
            <a:endParaRPr lang="en-IN"/>
          </a:p>
        </p:txBody>
      </p:sp>
    </p:spTree>
    <p:extLst>
      <p:ext uri="{BB962C8B-B14F-4D97-AF65-F5344CB8AC3E}">
        <p14:creationId xmlns:p14="http://schemas.microsoft.com/office/powerpoint/2010/main" val="380654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6C72-C307-991E-AFCF-9CF1A64628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127C554-2A5B-322F-23C5-4E83E46D2F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845FE43-8158-BCAE-FC51-B82BFBD1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4A23B0-B860-9245-4D72-7E94D70B5939}"/>
              </a:ext>
            </a:extLst>
          </p:cNvPr>
          <p:cNvSpPr>
            <a:spLocks noGrp="1"/>
          </p:cNvSpPr>
          <p:nvPr>
            <p:ph type="dt" sz="half" idx="10"/>
          </p:nvPr>
        </p:nvSpPr>
        <p:spPr/>
        <p:txBody>
          <a:bodyPr/>
          <a:lstStyle/>
          <a:p>
            <a:fld id="{5D6DAC5B-F87B-4B9B-957A-31CF7C88E284}" type="datetimeFigureOut">
              <a:rPr lang="en-IN" smtClean="0"/>
              <a:t>22-11-2024</a:t>
            </a:fld>
            <a:endParaRPr lang="en-IN"/>
          </a:p>
        </p:txBody>
      </p:sp>
      <p:sp>
        <p:nvSpPr>
          <p:cNvPr id="6" name="Footer Placeholder 5">
            <a:extLst>
              <a:ext uri="{FF2B5EF4-FFF2-40B4-BE49-F238E27FC236}">
                <a16:creationId xmlns:a16="http://schemas.microsoft.com/office/drawing/2014/main" id="{D26B36DB-7D8F-565A-46F1-CD2A9059AA6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00FF626-007B-CEE0-E43B-2FD32DFB0815}"/>
              </a:ext>
            </a:extLst>
          </p:cNvPr>
          <p:cNvSpPr>
            <a:spLocks noGrp="1"/>
          </p:cNvSpPr>
          <p:nvPr>
            <p:ph type="sldNum" sz="quarter" idx="12"/>
          </p:nvPr>
        </p:nvSpPr>
        <p:spPr/>
        <p:txBody>
          <a:bodyPr/>
          <a:lstStyle/>
          <a:p>
            <a:fld id="{F34ACAD9-2520-4DCC-91A3-34CE08530ECF}" type="slidenum">
              <a:rPr lang="en-IN" smtClean="0"/>
              <a:t>‹#›</a:t>
            </a:fld>
            <a:endParaRPr lang="en-IN"/>
          </a:p>
        </p:txBody>
      </p:sp>
    </p:spTree>
    <p:extLst>
      <p:ext uri="{BB962C8B-B14F-4D97-AF65-F5344CB8AC3E}">
        <p14:creationId xmlns:p14="http://schemas.microsoft.com/office/powerpoint/2010/main" val="338221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82035-1F25-0EEE-4FCE-DFDB9042E8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A782754-885D-6030-211B-1C2401614B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1DC44BA-2CAF-CAC5-D8C7-72E9B3009D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6DAC5B-F87B-4B9B-957A-31CF7C88E284}" type="datetimeFigureOut">
              <a:rPr lang="en-IN" smtClean="0"/>
              <a:t>22-11-2024</a:t>
            </a:fld>
            <a:endParaRPr lang="en-IN"/>
          </a:p>
        </p:txBody>
      </p:sp>
      <p:sp>
        <p:nvSpPr>
          <p:cNvPr id="5" name="Footer Placeholder 4">
            <a:extLst>
              <a:ext uri="{FF2B5EF4-FFF2-40B4-BE49-F238E27FC236}">
                <a16:creationId xmlns:a16="http://schemas.microsoft.com/office/drawing/2014/main" id="{C8BDDC81-B5B1-D223-1F24-B16C06B22E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AE313DA9-3C24-48B0-1C5A-D3D6457DA9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4ACAD9-2520-4DCC-91A3-34CE08530ECF}" type="slidenum">
              <a:rPr lang="en-IN" smtClean="0"/>
              <a:t>‹#›</a:t>
            </a:fld>
            <a:endParaRPr lang="en-IN"/>
          </a:p>
        </p:txBody>
      </p:sp>
    </p:spTree>
    <p:extLst>
      <p:ext uri="{BB962C8B-B14F-4D97-AF65-F5344CB8AC3E}">
        <p14:creationId xmlns:p14="http://schemas.microsoft.com/office/powerpoint/2010/main" val="4059433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aws.amazon.com/marketplace/pp/prodview-u6qqhykdwhug6"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F05C1E34-3447-40D0-BB43-3FFE6AFE1371}"/>
              </a:ext>
            </a:extLst>
          </p:cNvPr>
          <p:cNvPicPr>
            <a:picLocks noGrp="1" noChangeAspect="1"/>
          </p:cNvPicPr>
          <p:nvPr>
            <p:ph type="pic" sz="quarter" idx="10"/>
          </p:nvPr>
        </p:nvPicPr>
        <p:blipFill>
          <a:blip r:embed="rId3"/>
          <a:srcRect t="42593" b="42593"/>
          <a:stretch>
            <a:fillRect/>
          </a:stretch>
        </p:blipFill>
        <p:spPr>
          <a:xfrm>
            <a:off x="34059" y="-13675"/>
            <a:ext cx="12192000" cy="831273"/>
          </a:xfrm>
        </p:spPr>
      </p:pic>
      <p:sp>
        <p:nvSpPr>
          <p:cNvPr id="74" name="Object5">
            <a:extLst>
              <a:ext uri="{FF2B5EF4-FFF2-40B4-BE49-F238E27FC236}">
                <a16:creationId xmlns:a16="http://schemas.microsoft.com/office/drawing/2014/main" id="{2B5DB8EA-C635-44FF-8309-D44524EABFEC}"/>
              </a:ext>
            </a:extLst>
          </p:cNvPr>
          <p:cNvSpPr/>
          <p:nvPr/>
        </p:nvSpPr>
        <p:spPr>
          <a:xfrm>
            <a:off x="1909182" y="446750"/>
            <a:ext cx="5887077" cy="328744"/>
          </a:xfrm>
          <a:prstGeom prst="rect">
            <a:avLst/>
          </a:prstGeom>
          <a:noFill/>
          <a:ln/>
        </p:spPr>
        <p:txBody>
          <a:bodyPr wrap="square" lIns="0" tIns="0" rIns="0" bIns="0" rtlCol="0" anchor="b" anchorCtr="0">
            <a:spAutoFit/>
          </a:bodyPr>
          <a:lstStyle/>
          <a:p>
            <a:pPr>
              <a:lnSpc>
                <a:spcPts val="3142"/>
              </a:lnSpc>
            </a:pPr>
            <a:r>
              <a:rPr lang="en-US" sz="1047" b="1" dirty="0">
                <a:solidFill>
                  <a:schemeClr val="bg1"/>
                </a:solidFill>
                <a:latin typeface="Arial" panose="020B0604020202020204" pitchFamily="34" charset="0"/>
                <a:ea typeface="Helvetica Bold" pitchFamily="34" charset="-122"/>
                <a:cs typeface="Arial" panose="020B0604020202020204" pitchFamily="34" charset="0"/>
              </a:rPr>
              <a:t>AWS PDM: Reyes Rodriguez, </a:t>
            </a:r>
            <a:r>
              <a:rPr lang="en-US" sz="1047" b="1" dirty="0" err="1">
                <a:solidFill>
                  <a:schemeClr val="bg1"/>
                </a:solidFill>
                <a:latin typeface="Arial" panose="020B0604020202020204" pitchFamily="34" charset="0"/>
                <a:ea typeface="Helvetica Bold" pitchFamily="34" charset="-122"/>
                <a:cs typeface="Arial" panose="020B0604020202020204" pitchFamily="34" charset="0"/>
              </a:rPr>
              <a:t>Otilio</a:t>
            </a:r>
            <a:endParaRPr lang="en-US" sz="1047" b="1" dirty="0">
              <a:latin typeface="Arial" panose="020B0604020202020204" pitchFamily="34" charset="0"/>
              <a:cs typeface="Arial" panose="020B0604020202020204" pitchFamily="34" charset="0"/>
            </a:endParaRPr>
          </a:p>
        </p:txBody>
      </p:sp>
      <p:sp>
        <p:nvSpPr>
          <p:cNvPr id="75" name="Object5">
            <a:extLst>
              <a:ext uri="{FF2B5EF4-FFF2-40B4-BE49-F238E27FC236}">
                <a16:creationId xmlns:a16="http://schemas.microsoft.com/office/drawing/2014/main" id="{C8FC12EC-E66D-4223-80B3-E7559341E935}"/>
              </a:ext>
            </a:extLst>
          </p:cNvPr>
          <p:cNvSpPr/>
          <p:nvPr/>
        </p:nvSpPr>
        <p:spPr>
          <a:xfrm>
            <a:off x="1829511" y="-35925"/>
            <a:ext cx="8329571" cy="399011"/>
          </a:xfrm>
          <a:prstGeom prst="rect">
            <a:avLst/>
          </a:prstGeom>
          <a:noFill/>
          <a:ln/>
        </p:spPr>
        <p:txBody>
          <a:bodyPr wrap="square" lIns="0" tIns="0" rIns="0" bIns="0" rtlCol="0" anchor="t" anchorCtr="0">
            <a:noAutofit/>
          </a:bodyPr>
          <a:lstStyle/>
          <a:p>
            <a:pPr>
              <a:lnSpc>
                <a:spcPts val="3142"/>
              </a:lnSpc>
            </a:pPr>
            <a:r>
              <a:rPr lang="en-US" sz="2000" b="1" i="0" u="none" strike="noStrike" dirty="0">
                <a:solidFill>
                  <a:schemeClr val="bg1"/>
                </a:solidFill>
                <a:effectLst/>
                <a:latin typeface="Amazon Ember"/>
              </a:rPr>
              <a:t>KONVERTO - Low-code platform for rapidly creating LLM Applications.</a:t>
            </a:r>
          </a:p>
          <a:p>
            <a:pPr>
              <a:lnSpc>
                <a:spcPts val="3142"/>
              </a:lnSpc>
            </a:pPr>
            <a:endParaRPr lang="en-US" sz="2000" dirty="0">
              <a:solidFill>
                <a:schemeClr val="bg1"/>
              </a:solidFill>
              <a:latin typeface="Arial" panose="020B0604020202020204" pitchFamily="34" charset="0"/>
              <a:cs typeface="Arial" panose="020B0604020202020204" pitchFamily="34" charset="0"/>
            </a:endParaRPr>
          </a:p>
        </p:txBody>
      </p:sp>
      <p:sp>
        <p:nvSpPr>
          <p:cNvPr id="76" name="Round Diagonal Corner Rectangle 82">
            <a:extLst>
              <a:ext uri="{FF2B5EF4-FFF2-40B4-BE49-F238E27FC236}">
                <a16:creationId xmlns:a16="http://schemas.microsoft.com/office/drawing/2014/main" id="{0344C8C6-2D43-4005-847B-EC256AEF7EC9}"/>
              </a:ext>
            </a:extLst>
          </p:cNvPr>
          <p:cNvSpPr/>
          <p:nvPr/>
        </p:nvSpPr>
        <p:spPr>
          <a:xfrm rot="10800000" flipV="1">
            <a:off x="1545667" y="1249718"/>
            <a:ext cx="9065265" cy="2443707"/>
          </a:xfrm>
          <a:prstGeom prst="round2DiagRect">
            <a:avLst>
              <a:gd name="adj1" fmla="val 7994"/>
              <a:gd name="adj2" fmla="val 0"/>
            </a:avLst>
          </a:prstGeom>
          <a:solidFill>
            <a:schemeClr val="bg1"/>
          </a:solidFill>
          <a:ln w="9525">
            <a:solidFill>
              <a:srgbClr val="70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1"/>
          </a:p>
        </p:txBody>
      </p:sp>
      <p:sp>
        <p:nvSpPr>
          <p:cNvPr id="77" name="Round Diagonal Corner Rectangle 81">
            <a:extLst>
              <a:ext uri="{FF2B5EF4-FFF2-40B4-BE49-F238E27FC236}">
                <a16:creationId xmlns:a16="http://schemas.microsoft.com/office/drawing/2014/main" id="{E4388ADE-5267-46E6-949F-8E988C8A5FA1}"/>
              </a:ext>
            </a:extLst>
          </p:cNvPr>
          <p:cNvSpPr/>
          <p:nvPr/>
        </p:nvSpPr>
        <p:spPr>
          <a:xfrm rot="10800000" flipV="1">
            <a:off x="1597429" y="1235744"/>
            <a:ext cx="9048898" cy="311229"/>
          </a:xfrm>
          <a:prstGeom prst="round2DiagRect">
            <a:avLst>
              <a:gd name="adj1" fmla="val 50000"/>
              <a:gd name="adj2" fmla="val 0"/>
            </a:avLst>
          </a:prstGeom>
          <a:solidFill>
            <a:srgbClr val="707070"/>
          </a:solidFill>
          <a:ln w="9525">
            <a:solidFill>
              <a:srgbClr val="70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1"/>
          </a:p>
        </p:txBody>
      </p:sp>
      <p:sp>
        <p:nvSpPr>
          <p:cNvPr id="78" name="Oval 77">
            <a:extLst>
              <a:ext uri="{FF2B5EF4-FFF2-40B4-BE49-F238E27FC236}">
                <a16:creationId xmlns:a16="http://schemas.microsoft.com/office/drawing/2014/main" id="{D0F677B1-2C37-43E8-A2AC-05D85126AB18}"/>
              </a:ext>
            </a:extLst>
          </p:cNvPr>
          <p:cNvSpPr>
            <a:spLocks noChangeAspect="1"/>
          </p:cNvSpPr>
          <p:nvPr/>
        </p:nvSpPr>
        <p:spPr>
          <a:xfrm>
            <a:off x="1319001" y="1113780"/>
            <a:ext cx="567693" cy="566595"/>
          </a:xfrm>
          <a:prstGeom prst="ellipse">
            <a:avLst/>
          </a:prstGeom>
          <a:solidFill>
            <a:srgbClr val="FFFFFF"/>
          </a:solidFill>
          <a:ln w="9525">
            <a:solidFill>
              <a:srgbClr val="70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1">
              <a:latin typeface="+mj-lt"/>
            </a:endParaRPr>
          </a:p>
        </p:txBody>
      </p:sp>
      <p:sp>
        <p:nvSpPr>
          <p:cNvPr id="79" name="Object5">
            <a:extLst>
              <a:ext uri="{FF2B5EF4-FFF2-40B4-BE49-F238E27FC236}">
                <a16:creationId xmlns:a16="http://schemas.microsoft.com/office/drawing/2014/main" id="{842A1BE0-F10C-4D94-B1E4-49E38A1D3A74}"/>
              </a:ext>
            </a:extLst>
          </p:cNvPr>
          <p:cNvSpPr/>
          <p:nvPr/>
        </p:nvSpPr>
        <p:spPr>
          <a:xfrm>
            <a:off x="1583726" y="1301465"/>
            <a:ext cx="155455" cy="223745"/>
          </a:xfrm>
          <a:prstGeom prst="rect">
            <a:avLst/>
          </a:prstGeom>
          <a:noFill/>
          <a:ln/>
        </p:spPr>
        <p:txBody>
          <a:bodyPr wrap="square" lIns="0" tIns="0" rIns="0" bIns="0" rtlCol="0" anchor="ctr"/>
          <a:lstStyle/>
          <a:p>
            <a:pPr algn="ctr">
              <a:lnSpc>
                <a:spcPts val="4713"/>
              </a:lnSpc>
            </a:pPr>
            <a:r>
              <a:rPr lang="en-US" sz="3840" b="1" kern="0" spc="778">
                <a:solidFill>
                  <a:srgbClr val="A8A8A8"/>
                </a:solidFill>
                <a:latin typeface="+mj-lt"/>
                <a:ea typeface="Helvetica Bold" pitchFamily="34" charset="-122"/>
                <a:cs typeface="Helvetica Bold" pitchFamily="34" charset="-120"/>
              </a:rPr>
              <a:t>1</a:t>
            </a:r>
            <a:endParaRPr lang="en-US" sz="3840">
              <a:latin typeface="+mj-lt"/>
            </a:endParaRPr>
          </a:p>
        </p:txBody>
      </p:sp>
      <p:sp>
        <p:nvSpPr>
          <p:cNvPr id="80" name="Object6">
            <a:extLst>
              <a:ext uri="{FF2B5EF4-FFF2-40B4-BE49-F238E27FC236}">
                <a16:creationId xmlns:a16="http://schemas.microsoft.com/office/drawing/2014/main" id="{E5D45091-BF31-4472-B5E4-E9123D249CCD}"/>
              </a:ext>
            </a:extLst>
          </p:cNvPr>
          <p:cNvSpPr/>
          <p:nvPr/>
        </p:nvSpPr>
        <p:spPr>
          <a:xfrm>
            <a:off x="2125288" y="1291973"/>
            <a:ext cx="6400800" cy="244408"/>
          </a:xfrm>
          <a:prstGeom prst="rect">
            <a:avLst/>
          </a:prstGeom>
          <a:noFill/>
          <a:ln/>
        </p:spPr>
        <p:txBody>
          <a:bodyPr wrap="square" lIns="0" tIns="0" rIns="0" bIns="55862" rtlCol="0" anchor="ctr">
            <a:spAutoFit/>
          </a:bodyPr>
          <a:lstStyle/>
          <a:p>
            <a:pPr>
              <a:lnSpc>
                <a:spcPts val="1571"/>
              </a:lnSpc>
            </a:pPr>
            <a:r>
              <a:rPr lang="en-US" sz="960" b="1" kern="0" spc="305">
                <a:solidFill>
                  <a:srgbClr val="FFFFFF"/>
                </a:solidFill>
                <a:latin typeface="+mj-lt"/>
              </a:rPr>
              <a:t>COMPANY OVERVIEW</a:t>
            </a:r>
          </a:p>
        </p:txBody>
      </p:sp>
      <p:sp>
        <p:nvSpPr>
          <p:cNvPr id="81" name="Object9">
            <a:extLst>
              <a:ext uri="{FF2B5EF4-FFF2-40B4-BE49-F238E27FC236}">
                <a16:creationId xmlns:a16="http://schemas.microsoft.com/office/drawing/2014/main" id="{ED883294-1A24-407D-8010-1FAC4E9FEF7B}"/>
              </a:ext>
            </a:extLst>
          </p:cNvPr>
          <p:cNvSpPr/>
          <p:nvPr/>
        </p:nvSpPr>
        <p:spPr>
          <a:xfrm>
            <a:off x="1604537" y="1680246"/>
            <a:ext cx="2871258" cy="1886094"/>
          </a:xfrm>
          <a:prstGeom prst="rect">
            <a:avLst/>
          </a:prstGeom>
          <a:noFill/>
          <a:ln/>
        </p:spPr>
        <p:txBody>
          <a:bodyPr wrap="square" lIns="0" tIns="0" rIns="0" bIns="0" rtlCol="0" anchor="t">
            <a:spAutoFit/>
          </a:bodyPr>
          <a:lstStyle/>
          <a:p>
            <a:r>
              <a:rPr lang="en-US" sz="916" b="1" spc="26" dirty="0">
                <a:solidFill>
                  <a:srgbClr val="232F3E"/>
                </a:solidFill>
                <a:ea typeface="Helvetica Bold" pitchFamily="34" charset="-122"/>
                <a:cs typeface="Helvetica Bold" pitchFamily="34" charset="-120"/>
              </a:rPr>
              <a:t>Field Engagement Programs: </a:t>
            </a:r>
          </a:p>
          <a:p>
            <a:pPr algn="just"/>
            <a:r>
              <a:rPr lang="en-US" sz="698" dirty="0"/>
              <a:t>Celebal Technologies actively participates in global field engagement programs such as AWS re-Invent, Data &amp; AI, Hackathon, Manufacturing &amp; Automotive, Power &amp; Utilities event and SAP Sapphire, collaborating with AWS and SAP leaders to develop client-centric solutions. These programs allow for client-focused workshops, industry-specific insights, and tailored strategies for cloud adoption and enterprise data management. </a:t>
            </a:r>
          </a:p>
          <a:p>
            <a:r>
              <a:rPr lang="en-US" sz="916" b="1" spc="26" dirty="0">
                <a:solidFill>
                  <a:srgbClr val="232F3E"/>
                </a:solidFill>
              </a:rPr>
              <a:t>Competencies: </a:t>
            </a:r>
          </a:p>
          <a:p>
            <a:pPr algn="just"/>
            <a:r>
              <a:rPr lang="en-US" sz="698" dirty="0"/>
              <a:t>Celebal Technologies excels in data modernization with solutions in data lakes, warehousing, and ETL across AWS, Databricks, and Snowflake. We leverage AI, machine learning, and Generative AI for predictive analytics and customer engagement, integrate SAP with cloud platforms, enable Industry 4.0 digital transformation, and automate workflows for enhanced efficiency</a:t>
            </a:r>
            <a:r>
              <a:rPr lang="en-US" sz="916" b="1" dirty="0">
                <a:ea typeface="Helvetica Bold" pitchFamily="34" charset="-122"/>
                <a:cs typeface="Helvetica Bold" pitchFamily="34" charset="-120"/>
              </a:rPr>
              <a:t>.</a:t>
            </a:r>
          </a:p>
          <a:p>
            <a:endParaRPr lang="en-US" sz="916" b="1" dirty="0">
              <a:solidFill>
                <a:srgbClr val="232F3E"/>
              </a:solidFill>
              <a:ea typeface="Helvetica Bold" pitchFamily="34" charset="-122"/>
              <a:cs typeface="Helvetica Bold" pitchFamily="34" charset="-120"/>
            </a:endParaRPr>
          </a:p>
          <a:p>
            <a:r>
              <a:rPr lang="en-US" sz="916" b="1" spc="26" dirty="0">
                <a:solidFill>
                  <a:srgbClr val="232F3E"/>
                </a:solidFill>
              </a:rPr>
              <a:t>SPMS ID: </a:t>
            </a:r>
            <a:r>
              <a:rPr lang="en-US" sz="698" b="1" dirty="0"/>
              <a:t>Partner ID 1317796</a:t>
            </a:r>
          </a:p>
        </p:txBody>
      </p:sp>
      <p:grpSp>
        <p:nvGrpSpPr>
          <p:cNvPr id="82" name="Group 81">
            <a:extLst>
              <a:ext uri="{FF2B5EF4-FFF2-40B4-BE49-F238E27FC236}">
                <a16:creationId xmlns:a16="http://schemas.microsoft.com/office/drawing/2014/main" id="{77F8987A-6243-4DCC-BCF6-F13743622B61}"/>
              </a:ext>
            </a:extLst>
          </p:cNvPr>
          <p:cNvGrpSpPr/>
          <p:nvPr/>
        </p:nvGrpSpPr>
        <p:grpSpPr>
          <a:xfrm>
            <a:off x="4612647" y="1671540"/>
            <a:ext cx="1563939" cy="1798567"/>
            <a:chOff x="3738450" y="2040243"/>
            <a:chExt cx="1792013" cy="2060858"/>
          </a:xfrm>
        </p:grpSpPr>
        <p:sp>
          <p:nvSpPr>
            <p:cNvPr id="83" name="Object7">
              <a:extLst>
                <a:ext uri="{FF2B5EF4-FFF2-40B4-BE49-F238E27FC236}">
                  <a16:creationId xmlns:a16="http://schemas.microsoft.com/office/drawing/2014/main" id="{AA334503-B1A2-42EF-ABD7-A65E6E68F5A3}"/>
                </a:ext>
              </a:extLst>
            </p:cNvPr>
            <p:cNvSpPr/>
            <p:nvPr/>
          </p:nvSpPr>
          <p:spPr>
            <a:xfrm>
              <a:off x="3788475" y="2040243"/>
              <a:ext cx="1533116" cy="152400"/>
            </a:xfrm>
            <a:prstGeom prst="rect">
              <a:avLst/>
            </a:prstGeom>
            <a:noFill/>
            <a:ln/>
          </p:spPr>
          <p:txBody>
            <a:bodyPr wrap="square" lIns="0" tIns="0" rIns="0" bIns="0" rtlCol="0" anchor="t"/>
            <a:lstStyle/>
            <a:p>
              <a:pPr>
                <a:lnSpc>
                  <a:spcPts val="1053"/>
                </a:lnSpc>
              </a:pPr>
              <a:r>
                <a:rPr lang="en-US" sz="916" b="1" spc="26">
                  <a:solidFill>
                    <a:srgbClr val="232F3E"/>
                  </a:solidFill>
                </a:rPr>
                <a:t>Sales Motions</a:t>
              </a:r>
            </a:p>
          </p:txBody>
        </p:sp>
        <p:sp>
          <p:nvSpPr>
            <p:cNvPr id="84" name="Object8">
              <a:extLst>
                <a:ext uri="{FF2B5EF4-FFF2-40B4-BE49-F238E27FC236}">
                  <a16:creationId xmlns:a16="http://schemas.microsoft.com/office/drawing/2014/main" id="{B4A268BD-C39C-4407-BA04-6ED2BDACE239}"/>
                </a:ext>
              </a:extLst>
            </p:cNvPr>
            <p:cNvSpPr/>
            <p:nvPr/>
          </p:nvSpPr>
          <p:spPr>
            <a:xfrm>
              <a:off x="3788475" y="2230744"/>
              <a:ext cx="1691963" cy="258104"/>
            </a:xfrm>
            <a:prstGeom prst="rect">
              <a:avLst/>
            </a:prstGeom>
            <a:noFill/>
            <a:ln/>
          </p:spPr>
          <p:txBody>
            <a:bodyPr wrap="square" lIns="0" tIns="0" rIns="0" bIns="0" rtlCol="0" anchor="t">
              <a:spAutoFit/>
            </a:bodyPr>
            <a:lstStyle/>
            <a:p>
              <a:pPr>
                <a:lnSpc>
                  <a:spcPts val="916"/>
                </a:lnSpc>
              </a:pPr>
              <a:r>
                <a:rPr lang="en-US" sz="655" b="1" dirty="0">
                  <a:ea typeface="Helvetica Regular" pitchFamily="34" charset="-122"/>
                  <a:cs typeface="Helvetica Regular" pitchFamily="34" charset="-120"/>
                </a:rPr>
                <a:t>Purchase Options</a:t>
              </a:r>
              <a:endParaRPr lang="en-US" sz="655" dirty="0">
                <a:ea typeface="Helvetica Regular" pitchFamily="34" charset="-122"/>
                <a:cs typeface="Helvetica Regular" pitchFamily="34" charset="-120"/>
              </a:endParaRPr>
            </a:p>
            <a:p>
              <a:pPr marL="149624" indent="-149624">
                <a:lnSpc>
                  <a:spcPts val="916"/>
                </a:lnSpc>
                <a:buFont typeface="Wingdings" pitchFamily="2" charset="2"/>
                <a:buChar char="q"/>
              </a:pPr>
              <a:r>
                <a:rPr lang="en-US" sz="655" dirty="0">
                  <a:ea typeface="Helvetica Regular" pitchFamily="34" charset="-122"/>
                </a:rPr>
                <a:t>Marketplace</a:t>
              </a:r>
            </a:p>
          </p:txBody>
        </p:sp>
        <p:sp>
          <p:nvSpPr>
            <p:cNvPr id="85" name="Object8">
              <a:extLst>
                <a:ext uri="{FF2B5EF4-FFF2-40B4-BE49-F238E27FC236}">
                  <a16:creationId xmlns:a16="http://schemas.microsoft.com/office/drawing/2014/main" id="{A521A2D4-26E8-4417-9F71-27945915F401}"/>
                </a:ext>
              </a:extLst>
            </p:cNvPr>
            <p:cNvSpPr/>
            <p:nvPr/>
          </p:nvSpPr>
          <p:spPr>
            <a:xfrm>
              <a:off x="3788475" y="2872690"/>
              <a:ext cx="1691963" cy="258103"/>
            </a:xfrm>
            <a:prstGeom prst="rect">
              <a:avLst/>
            </a:prstGeom>
            <a:noFill/>
            <a:ln/>
          </p:spPr>
          <p:txBody>
            <a:bodyPr wrap="square" lIns="0" tIns="0" rIns="0" bIns="0" rtlCol="0" anchor="t">
              <a:spAutoFit/>
            </a:bodyPr>
            <a:lstStyle/>
            <a:p>
              <a:pPr>
                <a:lnSpc>
                  <a:spcPts val="916"/>
                </a:lnSpc>
              </a:pPr>
              <a:r>
                <a:rPr lang="en-US" sz="655" b="1" dirty="0">
                  <a:ea typeface="Helvetica Regular" pitchFamily="34" charset="-122"/>
                  <a:cs typeface="Helvetica Regular" pitchFamily="34" charset="-120"/>
                </a:rPr>
                <a:t>Key Services Partners</a:t>
              </a:r>
              <a:endParaRPr lang="en-US" sz="655" dirty="0">
                <a:ea typeface="Helvetica Regular" pitchFamily="34" charset="-122"/>
                <a:cs typeface="Helvetica Regular" pitchFamily="34" charset="-120"/>
              </a:endParaRPr>
            </a:p>
            <a:p>
              <a:pPr marL="171450" indent="-171450">
                <a:lnSpc>
                  <a:spcPts val="916"/>
                </a:lnSpc>
                <a:buFont typeface="Wingdings" panose="05000000000000000000" pitchFamily="2" charset="2"/>
                <a:buChar char="q"/>
              </a:pPr>
              <a:r>
                <a:rPr lang="en-US" sz="655" dirty="0">
                  <a:ea typeface="Helvetica Regular" pitchFamily="34" charset="-122"/>
                  <a:cs typeface="Helvetica Regular" pitchFamily="34" charset="-120"/>
                </a:rPr>
                <a:t>AWS Marketplace</a:t>
              </a:r>
            </a:p>
          </p:txBody>
        </p:sp>
        <p:sp>
          <p:nvSpPr>
            <p:cNvPr id="86" name="Object8">
              <a:extLst>
                <a:ext uri="{FF2B5EF4-FFF2-40B4-BE49-F238E27FC236}">
                  <a16:creationId xmlns:a16="http://schemas.microsoft.com/office/drawing/2014/main" id="{E5B4AD54-1182-4710-AB91-2D52B224A87B}"/>
                </a:ext>
              </a:extLst>
            </p:cNvPr>
            <p:cNvSpPr/>
            <p:nvPr/>
          </p:nvSpPr>
          <p:spPr>
            <a:xfrm>
              <a:off x="3738450" y="3314006"/>
              <a:ext cx="1792013" cy="787095"/>
            </a:xfrm>
            <a:prstGeom prst="rect">
              <a:avLst/>
            </a:prstGeom>
            <a:noFill/>
            <a:ln/>
          </p:spPr>
          <p:txBody>
            <a:bodyPr wrap="square" lIns="0" tIns="0" rIns="0" bIns="0" rtlCol="0" anchor="t">
              <a:spAutoFit/>
            </a:bodyPr>
            <a:lstStyle/>
            <a:p>
              <a:pPr>
                <a:lnSpc>
                  <a:spcPts val="916"/>
                </a:lnSpc>
              </a:pPr>
              <a:r>
                <a:rPr lang="en-US" sz="655" b="1" dirty="0">
                  <a:ea typeface="Helvetica Regular"/>
                  <a:cs typeface="Helvetica Regular" pitchFamily="34" charset="-120"/>
                </a:rPr>
                <a:t>GEO Availability</a:t>
              </a:r>
            </a:p>
            <a:p>
              <a:pPr marL="171450" indent="-171450">
                <a:lnSpc>
                  <a:spcPts val="916"/>
                </a:lnSpc>
                <a:buFont typeface="Wingdings" panose="05000000000000000000" pitchFamily="2" charset="2"/>
                <a:buChar char="q"/>
              </a:pPr>
              <a:r>
                <a:rPr lang="en-US" sz="655" dirty="0">
                  <a:ea typeface="Helvetica Regular"/>
                  <a:cs typeface="Helvetica Regular" pitchFamily="34" charset="-120"/>
                </a:rPr>
                <a:t>North America</a:t>
              </a:r>
            </a:p>
            <a:p>
              <a:pPr marL="171450" indent="-171450">
                <a:lnSpc>
                  <a:spcPts val="916"/>
                </a:lnSpc>
                <a:buFont typeface="Wingdings" panose="05000000000000000000" pitchFamily="2" charset="2"/>
                <a:buChar char="q"/>
              </a:pPr>
              <a:r>
                <a:rPr lang="en-US" sz="655" dirty="0">
                  <a:ea typeface="Helvetica Regular"/>
                  <a:cs typeface="Helvetica Regular" pitchFamily="34" charset="-120"/>
                </a:rPr>
                <a:t>ASEAN</a:t>
              </a:r>
            </a:p>
            <a:p>
              <a:pPr marL="171450" indent="-171450">
                <a:lnSpc>
                  <a:spcPts val="916"/>
                </a:lnSpc>
                <a:buFont typeface="Wingdings" panose="05000000000000000000" pitchFamily="2" charset="2"/>
                <a:buChar char="q"/>
              </a:pPr>
              <a:r>
                <a:rPr lang="en-US" sz="655" dirty="0">
                  <a:ea typeface="Helvetica Regular"/>
                  <a:cs typeface="Helvetica Regular" pitchFamily="34" charset="-120"/>
                </a:rPr>
                <a:t>APAC</a:t>
              </a:r>
            </a:p>
            <a:p>
              <a:pPr marL="171450" indent="-171450">
                <a:lnSpc>
                  <a:spcPts val="916"/>
                </a:lnSpc>
                <a:buFont typeface="Wingdings" panose="05000000000000000000" pitchFamily="2" charset="2"/>
                <a:buChar char="q"/>
              </a:pPr>
              <a:r>
                <a:rPr lang="en-US" sz="655" dirty="0">
                  <a:ea typeface="Helvetica Regular"/>
                  <a:cs typeface="Helvetica Regular" pitchFamily="34" charset="-120"/>
                </a:rPr>
                <a:t>EMEA</a:t>
              </a:r>
            </a:p>
            <a:p>
              <a:pPr marL="171450" indent="-171450">
                <a:lnSpc>
                  <a:spcPts val="916"/>
                </a:lnSpc>
                <a:buFont typeface="Wingdings" panose="05000000000000000000" pitchFamily="2" charset="2"/>
                <a:buChar char="q"/>
              </a:pPr>
              <a:r>
                <a:rPr lang="en-US" sz="655" dirty="0">
                  <a:ea typeface="Helvetica Regular"/>
                  <a:cs typeface="Helvetica Regular" pitchFamily="34" charset="-120"/>
                </a:rPr>
                <a:t>ANZ</a:t>
              </a:r>
            </a:p>
          </p:txBody>
        </p:sp>
      </p:grpSp>
      <p:grpSp>
        <p:nvGrpSpPr>
          <p:cNvPr id="87" name="Group 86">
            <a:extLst>
              <a:ext uri="{FF2B5EF4-FFF2-40B4-BE49-F238E27FC236}">
                <a16:creationId xmlns:a16="http://schemas.microsoft.com/office/drawing/2014/main" id="{55DC1FF3-D045-4B0F-8990-27130FB631C4}"/>
              </a:ext>
            </a:extLst>
          </p:cNvPr>
          <p:cNvGrpSpPr/>
          <p:nvPr/>
        </p:nvGrpSpPr>
        <p:grpSpPr>
          <a:xfrm>
            <a:off x="6086893" y="1681332"/>
            <a:ext cx="1957533" cy="1564011"/>
            <a:chOff x="5321591" y="1926535"/>
            <a:chExt cx="2243008" cy="1792101"/>
          </a:xfrm>
        </p:grpSpPr>
        <p:sp>
          <p:nvSpPr>
            <p:cNvPr id="88" name="Object8">
              <a:extLst>
                <a:ext uri="{FF2B5EF4-FFF2-40B4-BE49-F238E27FC236}">
                  <a16:creationId xmlns:a16="http://schemas.microsoft.com/office/drawing/2014/main" id="{B259D0A3-64D8-4A27-9800-60D4C9FA0522}"/>
                </a:ext>
              </a:extLst>
            </p:cNvPr>
            <p:cNvSpPr/>
            <p:nvPr/>
          </p:nvSpPr>
          <p:spPr>
            <a:xfrm>
              <a:off x="5321591" y="2125160"/>
              <a:ext cx="955699" cy="522600"/>
            </a:xfrm>
            <a:prstGeom prst="rect">
              <a:avLst/>
            </a:prstGeom>
            <a:noFill/>
            <a:ln/>
          </p:spPr>
          <p:txBody>
            <a:bodyPr wrap="square" lIns="0" tIns="0" rIns="0" bIns="0" rtlCol="0" anchor="t">
              <a:spAutoFit/>
            </a:bodyPr>
            <a:lstStyle/>
            <a:p>
              <a:pPr>
                <a:lnSpc>
                  <a:spcPts val="916"/>
                </a:lnSpc>
              </a:pPr>
              <a:r>
                <a:rPr lang="en-US" sz="655" b="1" dirty="0">
                  <a:ea typeface="Helvetica Regular" pitchFamily="34" charset="-122"/>
                  <a:cs typeface="Helvetica Regular" pitchFamily="34" charset="-120"/>
                </a:rPr>
                <a:t>GTM Engagement</a:t>
              </a:r>
              <a:endParaRPr lang="en-US" sz="655" dirty="0">
                <a:ea typeface="Helvetica Regular" pitchFamily="34" charset="-122"/>
                <a:cs typeface="Helvetica Regular" pitchFamily="34" charset="-120"/>
              </a:endParaRPr>
            </a:p>
            <a:p>
              <a:pPr marL="149624" indent="-149624">
                <a:lnSpc>
                  <a:spcPts val="916"/>
                </a:lnSpc>
                <a:buFont typeface="Wingdings" pitchFamily="2" charset="2"/>
                <a:buChar char="q"/>
              </a:pPr>
              <a:r>
                <a:rPr lang="en-US" sz="655" dirty="0">
                  <a:ea typeface="Helvetica Regular" pitchFamily="34" charset="-122"/>
                </a:rPr>
                <a:t>Premium </a:t>
              </a:r>
            </a:p>
            <a:p>
              <a:pPr marL="149624" indent="-149624">
                <a:lnSpc>
                  <a:spcPts val="916"/>
                </a:lnSpc>
                <a:buFont typeface="Wingdings" pitchFamily="2" charset="2"/>
                <a:buChar char="q"/>
              </a:pPr>
              <a:r>
                <a:rPr lang="en-US" sz="655" dirty="0">
                  <a:ea typeface="Helvetica Regular" pitchFamily="34" charset="-122"/>
                </a:rPr>
                <a:t>Advantage</a:t>
              </a:r>
            </a:p>
            <a:p>
              <a:pPr marL="149624" indent="-149624">
                <a:lnSpc>
                  <a:spcPts val="916"/>
                </a:lnSpc>
                <a:buFont typeface="Wingdings" pitchFamily="2" charset="2"/>
                <a:buChar char="q"/>
              </a:pPr>
              <a:r>
                <a:rPr lang="en-US" sz="655" dirty="0">
                  <a:ea typeface="Helvetica Regular" pitchFamily="34" charset="-122"/>
                </a:rPr>
                <a:t>Select</a:t>
              </a:r>
            </a:p>
          </p:txBody>
        </p:sp>
        <p:sp>
          <p:nvSpPr>
            <p:cNvPr id="89" name="Object7">
              <a:extLst>
                <a:ext uri="{FF2B5EF4-FFF2-40B4-BE49-F238E27FC236}">
                  <a16:creationId xmlns:a16="http://schemas.microsoft.com/office/drawing/2014/main" id="{328F0EE7-CD48-4CA7-B4C0-E4E1ABB528E0}"/>
                </a:ext>
              </a:extLst>
            </p:cNvPr>
            <p:cNvSpPr/>
            <p:nvPr/>
          </p:nvSpPr>
          <p:spPr>
            <a:xfrm>
              <a:off x="5321592" y="1926535"/>
              <a:ext cx="1240410" cy="152401"/>
            </a:xfrm>
            <a:prstGeom prst="rect">
              <a:avLst/>
            </a:prstGeom>
            <a:noFill/>
            <a:ln/>
          </p:spPr>
          <p:txBody>
            <a:bodyPr wrap="square" lIns="0" tIns="0" rIns="0" bIns="0" rtlCol="0" anchor="t"/>
            <a:lstStyle/>
            <a:p>
              <a:pPr>
                <a:lnSpc>
                  <a:spcPts val="1053"/>
                </a:lnSpc>
              </a:pPr>
              <a:r>
                <a:rPr lang="en-US" sz="916" b="1" spc="26" dirty="0">
                  <a:solidFill>
                    <a:srgbClr val="232F3E"/>
                  </a:solidFill>
                </a:rPr>
                <a:t>Marketplace</a:t>
              </a:r>
            </a:p>
          </p:txBody>
        </p:sp>
        <p:sp>
          <p:nvSpPr>
            <p:cNvPr id="90" name="Object8">
              <a:extLst>
                <a:ext uri="{FF2B5EF4-FFF2-40B4-BE49-F238E27FC236}">
                  <a16:creationId xmlns:a16="http://schemas.microsoft.com/office/drawing/2014/main" id="{BFC10BDC-5C0C-42A5-8BE1-7DCFFF88706B}"/>
                </a:ext>
              </a:extLst>
            </p:cNvPr>
            <p:cNvSpPr/>
            <p:nvPr/>
          </p:nvSpPr>
          <p:spPr>
            <a:xfrm>
              <a:off x="5321591" y="2755550"/>
              <a:ext cx="1131715" cy="258105"/>
            </a:xfrm>
            <a:prstGeom prst="rect">
              <a:avLst/>
            </a:prstGeom>
            <a:noFill/>
            <a:ln/>
          </p:spPr>
          <p:txBody>
            <a:bodyPr wrap="square" lIns="0" tIns="0" rIns="0" bIns="0" rtlCol="0" anchor="t">
              <a:spAutoFit/>
            </a:bodyPr>
            <a:lstStyle/>
            <a:p>
              <a:pPr>
                <a:lnSpc>
                  <a:spcPts val="916"/>
                </a:lnSpc>
              </a:pPr>
              <a:r>
                <a:rPr lang="en-US" sz="655" b="1" dirty="0">
                  <a:ea typeface="Helvetica Regular" pitchFamily="34" charset="-122"/>
                  <a:cs typeface="Helvetica Regular" pitchFamily="34" charset="-120"/>
                </a:rPr>
                <a:t>Seller Category</a:t>
              </a:r>
              <a:endParaRPr lang="en-US" sz="655" dirty="0">
                <a:ea typeface="Helvetica Regular" pitchFamily="34" charset="-122"/>
                <a:cs typeface="Helvetica Regular" pitchFamily="34" charset="-120"/>
              </a:endParaRPr>
            </a:p>
            <a:p>
              <a:pPr marL="149624" indent="-149624">
                <a:lnSpc>
                  <a:spcPts val="916"/>
                </a:lnSpc>
                <a:buFont typeface="Wingdings" pitchFamily="2" charset="2"/>
                <a:buChar char="q"/>
              </a:pPr>
              <a:r>
                <a:rPr lang="en-US" sz="655" dirty="0">
                  <a:ea typeface="Helvetica Regular" pitchFamily="34" charset="-122"/>
                </a:rPr>
                <a:t>Service Provider </a:t>
              </a:r>
            </a:p>
          </p:txBody>
        </p:sp>
        <p:sp>
          <p:nvSpPr>
            <p:cNvPr id="91" name="Object8">
              <a:extLst>
                <a:ext uri="{FF2B5EF4-FFF2-40B4-BE49-F238E27FC236}">
                  <a16:creationId xmlns:a16="http://schemas.microsoft.com/office/drawing/2014/main" id="{342F6931-E683-40D4-A25B-157A88904F3B}"/>
                </a:ext>
              </a:extLst>
            </p:cNvPr>
            <p:cNvSpPr/>
            <p:nvPr/>
          </p:nvSpPr>
          <p:spPr>
            <a:xfrm>
              <a:off x="5321591" y="3196036"/>
              <a:ext cx="1078427" cy="522600"/>
            </a:xfrm>
            <a:prstGeom prst="rect">
              <a:avLst/>
            </a:prstGeom>
            <a:noFill/>
            <a:ln/>
          </p:spPr>
          <p:txBody>
            <a:bodyPr wrap="square" lIns="0" tIns="0" rIns="0" bIns="0" rtlCol="0" anchor="t">
              <a:spAutoFit/>
            </a:bodyPr>
            <a:lstStyle/>
            <a:p>
              <a:pPr>
                <a:lnSpc>
                  <a:spcPts val="916"/>
                </a:lnSpc>
              </a:pPr>
              <a:r>
                <a:rPr lang="en-US" sz="655" b="1" dirty="0">
                  <a:ea typeface="Helvetica Regular" pitchFamily="34" charset="-122"/>
                  <a:cs typeface="Helvetica Regular" pitchFamily="34" charset="-120"/>
                </a:rPr>
                <a:t>Delivery Method</a:t>
              </a:r>
              <a:endParaRPr lang="en-US" sz="655" dirty="0">
                <a:ea typeface="Helvetica Regular" pitchFamily="34" charset="-122"/>
                <a:cs typeface="Helvetica Regular" pitchFamily="34" charset="-120"/>
              </a:endParaRPr>
            </a:p>
            <a:p>
              <a:pPr marL="149624" indent="-149624">
                <a:lnSpc>
                  <a:spcPts val="916"/>
                </a:lnSpc>
                <a:buFont typeface="Wingdings" pitchFamily="2" charset="2"/>
                <a:buChar char="q"/>
              </a:pPr>
              <a:r>
                <a:rPr lang="en-US" sz="655" dirty="0">
                  <a:ea typeface="Helvetica Regular" pitchFamily="34" charset="-122"/>
                </a:rPr>
                <a:t>AMI </a:t>
              </a:r>
            </a:p>
            <a:p>
              <a:pPr marL="149624" indent="-149624">
                <a:lnSpc>
                  <a:spcPts val="916"/>
                </a:lnSpc>
                <a:buFont typeface="Wingdings" pitchFamily="2" charset="2"/>
                <a:buChar char="q"/>
              </a:pPr>
              <a:r>
                <a:rPr lang="en-US" sz="655" dirty="0">
                  <a:ea typeface="Helvetica Regular" pitchFamily="34" charset="-122"/>
                </a:rPr>
                <a:t>SaaS</a:t>
              </a:r>
            </a:p>
            <a:p>
              <a:pPr marL="149624" indent="-149624">
                <a:lnSpc>
                  <a:spcPts val="916"/>
                </a:lnSpc>
                <a:buFont typeface="Wingdings" pitchFamily="2" charset="2"/>
                <a:buChar char="q"/>
              </a:pPr>
              <a:r>
                <a:rPr lang="en-US" sz="655" dirty="0">
                  <a:ea typeface="Helvetica Regular" pitchFamily="34" charset="-122"/>
                </a:rPr>
                <a:t>GovCloud</a:t>
              </a:r>
            </a:p>
          </p:txBody>
        </p:sp>
        <p:sp>
          <p:nvSpPr>
            <p:cNvPr id="92" name="Object8">
              <a:extLst>
                <a:ext uri="{FF2B5EF4-FFF2-40B4-BE49-F238E27FC236}">
                  <a16:creationId xmlns:a16="http://schemas.microsoft.com/office/drawing/2014/main" id="{1CD7EF6E-F337-4144-AC99-0336E80ED16C}"/>
                </a:ext>
              </a:extLst>
            </p:cNvPr>
            <p:cNvSpPr/>
            <p:nvPr/>
          </p:nvSpPr>
          <p:spPr>
            <a:xfrm>
              <a:off x="6614648" y="2117041"/>
              <a:ext cx="949951" cy="919343"/>
            </a:xfrm>
            <a:prstGeom prst="rect">
              <a:avLst/>
            </a:prstGeom>
            <a:noFill/>
            <a:ln/>
          </p:spPr>
          <p:txBody>
            <a:bodyPr wrap="square" lIns="0" tIns="0" rIns="0" bIns="0" rtlCol="0" anchor="t">
              <a:spAutoFit/>
            </a:bodyPr>
            <a:lstStyle/>
            <a:p>
              <a:pPr>
                <a:lnSpc>
                  <a:spcPts val="916"/>
                </a:lnSpc>
              </a:pPr>
              <a:r>
                <a:rPr lang="en-US" sz="655" b="1" dirty="0">
                  <a:ea typeface="Helvetica Regular" pitchFamily="34" charset="-122"/>
                  <a:cs typeface="Helvetica Regular" pitchFamily="34" charset="-120"/>
                </a:rPr>
                <a:t>Pricing Plan</a:t>
              </a:r>
              <a:endParaRPr lang="en-US" sz="655" dirty="0">
                <a:ea typeface="Helvetica Regular" pitchFamily="34" charset="-122"/>
                <a:cs typeface="Helvetica Regular" pitchFamily="34" charset="-120"/>
              </a:endParaRPr>
            </a:p>
            <a:p>
              <a:pPr marL="149624" indent="-149624">
                <a:lnSpc>
                  <a:spcPts val="916"/>
                </a:lnSpc>
                <a:buFont typeface="Wingdings" pitchFamily="2" charset="2"/>
                <a:buChar char="q"/>
              </a:pPr>
              <a:r>
                <a:rPr lang="en-US" sz="655" dirty="0">
                  <a:ea typeface="Helvetica Regular" pitchFamily="34" charset="-122"/>
                </a:rPr>
                <a:t>BYOL </a:t>
              </a:r>
            </a:p>
            <a:p>
              <a:pPr marL="149624" indent="-149624">
                <a:lnSpc>
                  <a:spcPts val="916"/>
                </a:lnSpc>
                <a:buFont typeface="Wingdings" pitchFamily="2" charset="2"/>
                <a:buChar char="q"/>
              </a:pPr>
              <a:r>
                <a:rPr lang="en-US" sz="655" dirty="0">
                  <a:ea typeface="Helvetica Regular" pitchFamily="34" charset="-122"/>
                </a:rPr>
                <a:t>Annual</a:t>
              </a:r>
            </a:p>
            <a:p>
              <a:pPr marL="149624" indent="-149624">
                <a:lnSpc>
                  <a:spcPts val="916"/>
                </a:lnSpc>
                <a:buFont typeface="Wingdings" pitchFamily="2" charset="2"/>
                <a:buChar char="q"/>
              </a:pPr>
              <a:r>
                <a:rPr lang="en-US" sz="655" dirty="0">
                  <a:ea typeface="Helvetica Regular" pitchFamily="34" charset="-122"/>
                </a:rPr>
                <a:t>Hourly</a:t>
              </a:r>
            </a:p>
            <a:p>
              <a:pPr marL="149624" indent="-149624">
                <a:lnSpc>
                  <a:spcPts val="916"/>
                </a:lnSpc>
                <a:buFont typeface="Wingdings" pitchFamily="2" charset="2"/>
                <a:buChar char="q"/>
              </a:pPr>
              <a:r>
                <a:rPr lang="en-US" sz="655" dirty="0">
                  <a:ea typeface="Helvetica Regular" pitchFamily="34" charset="-122"/>
                </a:rPr>
                <a:t>Metered</a:t>
              </a:r>
            </a:p>
            <a:p>
              <a:pPr marL="149624" indent="-149624">
                <a:lnSpc>
                  <a:spcPts val="916"/>
                </a:lnSpc>
                <a:buFont typeface="Wingdings" pitchFamily="2" charset="2"/>
                <a:buChar char="q"/>
              </a:pPr>
              <a:r>
                <a:rPr lang="en-US" sz="655" dirty="0">
                  <a:ea typeface="Helvetica Regular" pitchFamily="34" charset="-122"/>
                </a:rPr>
                <a:t>Monthly</a:t>
              </a:r>
            </a:p>
            <a:p>
              <a:pPr marL="149624" indent="-149624">
                <a:lnSpc>
                  <a:spcPts val="916"/>
                </a:lnSpc>
                <a:buFont typeface="Wingdings" pitchFamily="2" charset="2"/>
                <a:buChar char="q"/>
              </a:pPr>
              <a:r>
                <a:rPr lang="en-US" sz="655" dirty="0">
                  <a:ea typeface="Helvetica Regular" pitchFamily="34" charset="-122"/>
                </a:rPr>
                <a:t>Private Pricing</a:t>
              </a:r>
            </a:p>
          </p:txBody>
        </p:sp>
      </p:grpSp>
      <p:graphicFrame>
        <p:nvGraphicFramePr>
          <p:cNvPr id="93" name="Table 92">
            <a:extLst>
              <a:ext uri="{FF2B5EF4-FFF2-40B4-BE49-F238E27FC236}">
                <a16:creationId xmlns:a16="http://schemas.microsoft.com/office/drawing/2014/main" id="{2FEA1903-EA2C-4094-94DA-74C036B223CE}"/>
              </a:ext>
            </a:extLst>
          </p:cNvPr>
          <p:cNvGraphicFramePr>
            <a:graphicFrameLocks noGrp="1"/>
          </p:cNvGraphicFramePr>
          <p:nvPr>
            <p:extLst>
              <p:ext uri="{D42A27DB-BD31-4B8C-83A1-F6EECF244321}">
                <p14:modId xmlns:p14="http://schemas.microsoft.com/office/powerpoint/2010/main" val="2227498227"/>
              </p:ext>
            </p:extLst>
          </p:nvPr>
        </p:nvGraphicFramePr>
        <p:xfrm>
          <a:off x="1597428" y="4369242"/>
          <a:ext cx="9065264" cy="1634790"/>
        </p:xfrm>
        <a:graphic>
          <a:graphicData uri="http://schemas.openxmlformats.org/drawingml/2006/table">
            <a:tbl>
              <a:tblPr firstRow="1" bandRow="1">
                <a:tableStyleId>{5C22544A-7EE6-4342-B048-85BDC9FD1C3A}</a:tableStyleId>
              </a:tblPr>
              <a:tblGrid>
                <a:gridCol w="1210832">
                  <a:extLst>
                    <a:ext uri="{9D8B030D-6E8A-4147-A177-3AD203B41FA5}">
                      <a16:colId xmlns:a16="http://schemas.microsoft.com/office/drawing/2014/main" val="584480119"/>
                    </a:ext>
                  </a:extLst>
                </a:gridCol>
                <a:gridCol w="1327889">
                  <a:extLst>
                    <a:ext uri="{9D8B030D-6E8A-4147-A177-3AD203B41FA5}">
                      <a16:colId xmlns:a16="http://schemas.microsoft.com/office/drawing/2014/main" val="3953868618"/>
                    </a:ext>
                  </a:extLst>
                </a:gridCol>
                <a:gridCol w="1336190">
                  <a:extLst>
                    <a:ext uri="{9D8B030D-6E8A-4147-A177-3AD203B41FA5}">
                      <a16:colId xmlns:a16="http://schemas.microsoft.com/office/drawing/2014/main" val="1146854541"/>
                    </a:ext>
                  </a:extLst>
                </a:gridCol>
                <a:gridCol w="5190353">
                  <a:extLst>
                    <a:ext uri="{9D8B030D-6E8A-4147-A177-3AD203B41FA5}">
                      <a16:colId xmlns:a16="http://schemas.microsoft.com/office/drawing/2014/main" val="3145362717"/>
                    </a:ext>
                  </a:extLst>
                </a:gridCol>
              </a:tblGrid>
              <a:tr h="399011">
                <a:tc>
                  <a:txBody>
                    <a:bodyPr/>
                    <a:lstStyle/>
                    <a:p>
                      <a:pPr marL="0" marR="0">
                        <a:lnSpc>
                          <a:spcPct val="107000"/>
                        </a:lnSpc>
                        <a:spcBef>
                          <a:spcPts val="0"/>
                        </a:spcBef>
                        <a:spcAft>
                          <a:spcPts val="0"/>
                        </a:spcAft>
                      </a:pPr>
                      <a:r>
                        <a:rPr lang="en-US" sz="700" b="1" kern="1200">
                          <a:solidFill>
                            <a:schemeClr val="tx1"/>
                          </a:solidFill>
                          <a:effectLst/>
                          <a:latin typeface="+mn-lt"/>
                        </a:rPr>
                        <a:t>Use Case(s)</a:t>
                      </a:r>
                      <a:endParaRPr lang="en-US" sz="700" b="1">
                        <a:solidFill>
                          <a:schemeClr val="tx1"/>
                        </a:solidFill>
                        <a:effectLst/>
                        <a:latin typeface="+mn-lt"/>
                        <a:ea typeface="Calibri" panose="020F0502020204030204" pitchFamily="34" charset="0"/>
                        <a:cs typeface="Times New Roman" panose="02020603050405020304" pitchFamily="18" charset="0"/>
                      </a:endParaRPr>
                    </a:p>
                  </a:txBody>
                  <a:tcPr marL="79802" marR="79802" marT="39901" marB="39901" anchor="ctr">
                    <a:lnL w="12700" cmpd="sng">
                      <a:noFill/>
                    </a:lnL>
                    <a:lnR w="952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1F3F3"/>
                    </a:solidFill>
                  </a:tcPr>
                </a:tc>
                <a:tc>
                  <a:txBody>
                    <a:bodyPr/>
                    <a:lstStyle/>
                    <a:p>
                      <a:pPr marL="0" marR="0">
                        <a:lnSpc>
                          <a:spcPct val="107000"/>
                        </a:lnSpc>
                        <a:spcBef>
                          <a:spcPts val="0"/>
                        </a:spcBef>
                        <a:spcAft>
                          <a:spcPts val="0"/>
                        </a:spcAft>
                      </a:pPr>
                      <a:r>
                        <a:rPr lang="en-US" sz="700" b="1" kern="1200">
                          <a:solidFill>
                            <a:schemeClr val="tx1"/>
                          </a:solidFill>
                          <a:effectLst/>
                          <a:latin typeface="+mn-lt"/>
                        </a:rPr>
                        <a:t>Role(s)</a:t>
                      </a:r>
                      <a:endParaRPr lang="en-US" sz="700" b="1">
                        <a:solidFill>
                          <a:schemeClr val="tx1"/>
                        </a:solidFill>
                        <a:effectLst/>
                        <a:latin typeface="+mn-lt"/>
                        <a:ea typeface="Calibri" panose="020F0502020204030204" pitchFamily="34" charset="0"/>
                        <a:cs typeface="Times New Roman" panose="02020603050405020304" pitchFamily="18" charset="0"/>
                      </a:endParaRPr>
                    </a:p>
                  </a:txBody>
                  <a:tcPr marL="79802" marR="79802" marT="39901" marB="3990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1F3F3"/>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700" b="1" kern="1200">
                          <a:solidFill>
                            <a:schemeClr val="tx1"/>
                          </a:solidFill>
                          <a:effectLst/>
                          <a:latin typeface="+mn-lt"/>
                        </a:rPr>
                        <a:t>Customer Issues</a:t>
                      </a:r>
                      <a:endParaRPr lang="en-US" sz="700" b="0">
                        <a:solidFill>
                          <a:srgbClr val="FF00FC"/>
                        </a:solidFill>
                        <a:effectLst/>
                        <a:latin typeface="+mn-lt"/>
                        <a:ea typeface="Calibri" panose="020F0502020204030204" pitchFamily="34" charset="0"/>
                        <a:cs typeface="Times New Roman" panose="02020603050405020304" pitchFamily="18" charset="0"/>
                      </a:endParaRPr>
                    </a:p>
                  </a:txBody>
                  <a:tcPr marL="79802" marR="79802" marT="39901" marB="3990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1F3F3"/>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700" b="1" kern="1200">
                          <a:solidFill>
                            <a:schemeClr val="tx1"/>
                          </a:solidFill>
                          <a:effectLst/>
                          <a:latin typeface="+mn-lt"/>
                        </a:rPr>
                        <a:t>How Does the AWS Partner Address the Issue (Solution)?</a:t>
                      </a:r>
                      <a:endParaRPr lang="en-US" sz="700" b="1">
                        <a:solidFill>
                          <a:schemeClr val="tx1"/>
                        </a:solidFill>
                        <a:effectLst/>
                        <a:latin typeface="+mn-lt"/>
                        <a:ea typeface="Calibri" panose="020F0502020204030204" pitchFamily="34" charset="0"/>
                        <a:cs typeface="Times New Roman" panose="02020603050405020304" pitchFamily="18" charset="0"/>
                      </a:endParaRPr>
                    </a:p>
                  </a:txBody>
                  <a:tcPr marL="79802" marR="79802" marT="39901" marB="39901" anchor="ctr">
                    <a:lnL w="952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F3F3"/>
                    </a:solidFill>
                  </a:tcPr>
                </a:tc>
                <a:extLst>
                  <a:ext uri="{0D108BD9-81ED-4DB2-BD59-A6C34878D82A}">
                    <a16:rowId xmlns:a16="http://schemas.microsoft.com/office/drawing/2014/main" val="803935106"/>
                  </a:ext>
                </a:extLst>
              </a:tr>
              <a:tr h="417410">
                <a:tc>
                  <a:txBody>
                    <a:bodyPr/>
                    <a:lstStyle/>
                    <a:p>
                      <a:pPr marL="0" marR="0">
                        <a:lnSpc>
                          <a:spcPct val="107000"/>
                        </a:lnSpc>
                        <a:spcBef>
                          <a:spcPts val="0"/>
                        </a:spcBef>
                        <a:spcAft>
                          <a:spcPts val="0"/>
                        </a:spcAft>
                      </a:pPr>
                      <a:r>
                        <a:rPr lang="en-US" sz="700" b="0" kern="1200">
                          <a:solidFill>
                            <a:schemeClr val="tx1"/>
                          </a:solidFill>
                          <a:effectLst/>
                          <a:latin typeface="+mn-lt"/>
                        </a:rPr>
                        <a:t>Document Retrieval </a:t>
                      </a:r>
                      <a:endParaRPr lang="en-US" sz="700" b="0">
                        <a:solidFill>
                          <a:schemeClr val="tx1"/>
                        </a:solidFill>
                        <a:effectLst/>
                        <a:latin typeface="+mn-lt"/>
                        <a:ea typeface="Calibri" panose="020F0502020204030204" pitchFamily="34" charset="0"/>
                        <a:cs typeface="Times New Roman" panose="02020603050405020304" pitchFamily="18" charset="0"/>
                      </a:endParaRPr>
                    </a:p>
                  </a:txBody>
                  <a:tcPr marL="79802" marR="79802" marT="39901" marB="39901">
                    <a:lnL w="12700" cmpd="sng">
                      <a:noFill/>
                    </a:lnL>
                    <a:lnR w="952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700" b="0">
                          <a:solidFill>
                            <a:schemeClr val="tx1"/>
                          </a:solidFill>
                          <a:effectLst/>
                          <a:latin typeface="+mn-lt"/>
                        </a:rPr>
                        <a:t>Customer Support,</a:t>
                      </a:r>
                      <a:br>
                        <a:rPr lang="en-US" sz="700" b="0">
                          <a:solidFill>
                            <a:schemeClr val="tx1"/>
                          </a:solidFill>
                          <a:effectLst/>
                          <a:latin typeface="+mn-lt"/>
                        </a:rPr>
                      </a:br>
                      <a:r>
                        <a:rPr lang="en-US" sz="700" b="0">
                          <a:solidFill>
                            <a:schemeClr val="tx1"/>
                          </a:solidFill>
                          <a:effectLst/>
                          <a:latin typeface="+mn-lt"/>
                        </a:rPr>
                        <a:t>Policy Makers, Record keeping , Data Management</a:t>
                      </a:r>
                      <a:endParaRPr lang="en-US" sz="700" b="0">
                        <a:solidFill>
                          <a:schemeClr val="tx1"/>
                        </a:solidFill>
                        <a:effectLst/>
                        <a:latin typeface="+mn-lt"/>
                        <a:ea typeface="Calibri" panose="020F0502020204030204" pitchFamily="34" charset="0"/>
                        <a:cs typeface="Times New Roman" panose="02020603050405020304" pitchFamily="18" charset="0"/>
                      </a:endParaRPr>
                    </a:p>
                  </a:txBody>
                  <a:tcPr marL="79802" marR="79802" marT="39901" marB="3990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700" b="0">
                          <a:solidFill>
                            <a:schemeClr val="tx1"/>
                          </a:solidFill>
                          <a:effectLst/>
                          <a:latin typeface="+mn-lt"/>
                          <a:ea typeface="Calibri" panose="020F0502020204030204" pitchFamily="34" charset="0"/>
                          <a:cs typeface="Times New Roman" panose="02020603050405020304" pitchFamily="18" charset="0"/>
                        </a:rPr>
                        <a:t>Difficulty accessing internal documents quickly</a:t>
                      </a:r>
                    </a:p>
                  </a:txBody>
                  <a:tcPr marL="79802" marR="79802" marT="39901" marB="3990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indent="-171450">
                        <a:lnSpc>
                          <a:spcPct val="107000"/>
                        </a:lnSpc>
                        <a:spcBef>
                          <a:spcPts val="0"/>
                        </a:spcBef>
                        <a:spcAft>
                          <a:spcPts val="0"/>
                        </a:spcAft>
                        <a:buFont typeface="Arial" panose="020B0604020202020204" pitchFamily="34" charset="0"/>
                        <a:buChar char="•"/>
                      </a:pPr>
                      <a:r>
                        <a:rPr lang="en-US" sz="700" b="0">
                          <a:solidFill>
                            <a:schemeClr val="tx1"/>
                          </a:solidFill>
                          <a:effectLst/>
                          <a:latin typeface="+mn-lt"/>
                          <a:ea typeface="Calibri" panose="020F0502020204030204" pitchFamily="34" charset="0"/>
                          <a:cs typeface="Times New Roman" panose="02020603050405020304" pitchFamily="18" charset="0"/>
                        </a:rPr>
                        <a:t>Allows querying internal documents via chatbot.</a:t>
                      </a:r>
                    </a:p>
                    <a:p>
                      <a:pPr marL="171450" marR="0" indent="-171450">
                        <a:lnSpc>
                          <a:spcPct val="107000"/>
                        </a:lnSpc>
                        <a:spcBef>
                          <a:spcPts val="0"/>
                        </a:spcBef>
                        <a:spcAft>
                          <a:spcPts val="0"/>
                        </a:spcAft>
                        <a:buFont typeface="Arial" panose="020B0604020202020204" pitchFamily="34" charset="0"/>
                        <a:buChar char="•"/>
                      </a:pPr>
                      <a:r>
                        <a:rPr lang="en-US" sz="700" b="0">
                          <a:solidFill>
                            <a:schemeClr val="tx1"/>
                          </a:solidFill>
                          <a:effectLst/>
                          <a:latin typeface="+mn-lt"/>
                          <a:ea typeface="Calibri" panose="020F0502020204030204" pitchFamily="34" charset="0"/>
                          <a:cs typeface="Times New Roman" panose="02020603050405020304" pitchFamily="18" charset="0"/>
                        </a:rPr>
                        <a:t>Provides instant access to information, enhancing efficiency.</a:t>
                      </a:r>
                    </a:p>
                  </a:txBody>
                  <a:tcPr marL="79802" marR="79802" marT="39901" marB="39901">
                    <a:lnL w="952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8668969"/>
                  </a:ext>
                </a:extLst>
              </a:tr>
              <a:tr h="417410">
                <a:tc>
                  <a:txBody>
                    <a:bodyPr/>
                    <a:lstStyle/>
                    <a:p>
                      <a:pPr marL="0" marR="0">
                        <a:lnSpc>
                          <a:spcPct val="107000"/>
                        </a:lnSpc>
                        <a:spcBef>
                          <a:spcPts val="0"/>
                        </a:spcBef>
                        <a:spcAft>
                          <a:spcPts val="0"/>
                        </a:spcAft>
                      </a:pPr>
                      <a:r>
                        <a:rPr lang="en-US" sz="700" b="0" kern="1200">
                          <a:solidFill>
                            <a:schemeClr val="tx1"/>
                          </a:solidFill>
                          <a:effectLst/>
                          <a:latin typeface="+mn-lt"/>
                        </a:rPr>
                        <a:t>Workflow Automation</a:t>
                      </a:r>
                      <a:endParaRPr lang="en-US" sz="700" b="0">
                        <a:solidFill>
                          <a:schemeClr val="tx1"/>
                        </a:solidFill>
                        <a:effectLst/>
                        <a:latin typeface="+mn-lt"/>
                        <a:ea typeface="Calibri" panose="020F0502020204030204" pitchFamily="34" charset="0"/>
                        <a:cs typeface="Times New Roman" panose="02020603050405020304" pitchFamily="18" charset="0"/>
                      </a:endParaRPr>
                    </a:p>
                  </a:txBody>
                  <a:tcPr marL="79802" marR="79802" marT="39901" marB="39901">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1F3F3"/>
                    </a:solidFill>
                  </a:tcPr>
                </a:tc>
                <a:tc>
                  <a:txBody>
                    <a:bodyPr/>
                    <a:lstStyle/>
                    <a:p>
                      <a:pPr marL="0" marR="0">
                        <a:lnSpc>
                          <a:spcPct val="107000"/>
                        </a:lnSpc>
                        <a:spcBef>
                          <a:spcPts val="0"/>
                        </a:spcBef>
                        <a:spcAft>
                          <a:spcPts val="0"/>
                        </a:spcAft>
                      </a:pPr>
                      <a:r>
                        <a:rPr lang="en-US" sz="700" b="0">
                          <a:solidFill>
                            <a:schemeClr val="tx1"/>
                          </a:solidFill>
                          <a:effectLst/>
                          <a:latin typeface="+mn-lt"/>
                        </a:rPr>
                        <a:t>Business Analysts, Operations Managers</a:t>
                      </a:r>
                      <a:r>
                        <a:rPr lang="en-US" sz="700" b="0">
                          <a:solidFill>
                            <a:schemeClr val="tx1"/>
                          </a:solidFill>
                          <a:effectLst/>
                          <a:latin typeface="+mn-lt"/>
                          <a:ea typeface="Calibri" panose="020F0502020204030204" pitchFamily="34" charset="0"/>
                          <a:cs typeface="Times New Roman" panose="02020603050405020304" pitchFamily="18" charset="0"/>
                        </a:rPr>
                        <a:t>,</a:t>
                      </a:r>
                      <a:br>
                        <a:rPr lang="en-US" sz="700" b="0">
                          <a:solidFill>
                            <a:schemeClr val="tx1"/>
                          </a:solidFill>
                          <a:effectLst/>
                          <a:latin typeface="+mn-lt"/>
                          <a:ea typeface="Calibri" panose="020F0502020204030204" pitchFamily="34" charset="0"/>
                          <a:cs typeface="Times New Roman" panose="02020603050405020304" pitchFamily="18" charset="0"/>
                        </a:rPr>
                      </a:br>
                      <a:r>
                        <a:rPr lang="en-US" sz="700" b="0">
                          <a:solidFill>
                            <a:schemeClr val="tx1"/>
                          </a:solidFill>
                          <a:effectLst/>
                          <a:latin typeface="+mn-lt"/>
                          <a:ea typeface="Calibri" panose="020F0502020204030204" pitchFamily="34" charset="0"/>
                          <a:cs typeface="Times New Roman" panose="02020603050405020304" pitchFamily="18" charset="0"/>
                        </a:rPr>
                        <a:t>CXO</a:t>
                      </a:r>
                      <a:endParaRPr lang="en-US" sz="700" b="0">
                        <a:solidFill>
                          <a:schemeClr val="tx1"/>
                        </a:solidFill>
                        <a:effectLst/>
                        <a:latin typeface="+mn-lt"/>
                      </a:endParaRPr>
                    </a:p>
                  </a:txBody>
                  <a:tcPr marL="79802" marR="79802" marT="39901" marB="3990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1F3F3"/>
                    </a:solidFill>
                  </a:tcPr>
                </a:tc>
                <a:tc>
                  <a:txBody>
                    <a:bodyPr/>
                    <a:lstStyle/>
                    <a:p>
                      <a:pPr marL="0" marR="0">
                        <a:lnSpc>
                          <a:spcPct val="107000"/>
                        </a:lnSpc>
                        <a:spcBef>
                          <a:spcPts val="0"/>
                        </a:spcBef>
                        <a:spcAft>
                          <a:spcPts val="0"/>
                        </a:spcAft>
                      </a:pPr>
                      <a:r>
                        <a:rPr lang="en-US" sz="700" b="0">
                          <a:solidFill>
                            <a:schemeClr val="tx1"/>
                          </a:solidFill>
                          <a:effectLst/>
                          <a:latin typeface="+mn-lt"/>
                          <a:ea typeface="Calibri" panose="020F0502020204030204" pitchFamily="34" charset="0"/>
                          <a:cs typeface="Times New Roman" panose="02020603050405020304" pitchFamily="18" charset="0"/>
                        </a:rPr>
                        <a:t>Need for rapid workflow development without coding</a:t>
                      </a:r>
                    </a:p>
                  </a:txBody>
                  <a:tcPr marL="79802" marR="79802" marT="39901" marB="3990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1F3F3"/>
                    </a:solidFill>
                  </a:tcPr>
                </a:tc>
                <a:tc>
                  <a:txBody>
                    <a:bodyPr/>
                    <a:lstStyle/>
                    <a:p>
                      <a:pPr marL="171450" marR="0" indent="-171450">
                        <a:lnSpc>
                          <a:spcPct val="107000"/>
                        </a:lnSpc>
                        <a:spcBef>
                          <a:spcPts val="0"/>
                        </a:spcBef>
                        <a:spcAft>
                          <a:spcPts val="0"/>
                        </a:spcAft>
                        <a:buFont typeface="Arial" panose="020B0604020202020204" pitchFamily="34" charset="0"/>
                        <a:buChar char="•"/>
                      </a:pPr>
                      <a:r>
                        <a:rPr lang="en-US" sz="700" b="0">
                          <a:solidFill>
                            <a:schemeClr val="tx1"/>
                          </a:solidFill>
                          <a:effectLst/>
                          <a:latin typeface="+mn-lt"/>
                          <a:ea typeface="Calibri" panose="020F0502020204030204" pitchFamily="34" charset="0"/>
                          <a:cs typeface="Times New Roman" panose="02020603050405020304" pitchFamily="18" charset="0"/>
                        </a:rPr>
                        <a:t>Offers a Gen AI-powered no-code builder for instant workflow creation.</a:t>
                      </a:r>
                    </a:p>
                    <a:p>
                      <a:pPr marL="171450" marR="0" indent="-171450">
                        <a:lnSpc>
                          <a:spcPct val="107000"/>
                        </a:lnSpc>
                        <a:spcBef>
                          <a:spcPts val="0"/>
                        </a:spcBef>
                        <a:spcAft>
                          <a:spcPts val="0"/>
                        </a:spcAft>
                        <a:buFont typeface="Arial" panose="020B0604020202020204" pitchFamily="34" charset="0"/>
                        <a:buChar char="•"/>
                      </a:pPr>
                      <a:r>
                        <a:rPr lang="en-US" sz="700" b="0">
                          <a:solidFill>
                            <a:schemeClr val="tx1"/>
                          </a:solidFill>
                          <a:effectLst/>
                          <a:latin typeface="+mn-lt"/>
                          <a:ea typeface="Calibri" panose="020F0502020204030204" pitchFamily="34" charset="0"/>
                          <a:cs typeface="Times New Roman" panose="02020603050405020304" pitchFamily="18" charset="0"/>
                        </a:rPr>
                        <a:t>Simplifies processes and reduces development time.</a:t>
                      </a:r>
                    </a:p>
                  </a:txBody>
                  <a:tcPr marL="79802" marR="79802" marT="39901" marB="39901">
                    <a:lnL w="952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1F3F3"/>
                    </a:solidFill>
                  </a:tcPr>
                </a:tc>
                <a:extLst>
                  <a:ext uri="{0D108BD9-81ED-4DB2-BD59-A6C34878D82A}">
                    <a16:rowId xmlns:a16="http://schemas.microsoft.com/office/drawing/2014/main" val="4029333126"/>
                  </a:ext>
                </a:extLst>
              </a:tr>
              <a:tr h="399011">
                <a:tc>
                  <a:txBody>
                    <a:bodyPr/>
                    <a:lstStyle/>
                    <a:p>
                      <a:pPr marL="0" marR="0">
                        <a:lnSpc>
                          <a:spcPct val="107000"/>
                        </a:lnSpc>
                        <a:spcBef>
                          <a:spcPts val="0"/>
                        </a:spcBef>
                        <a:spcAft>
                          <a:spcPts val="0"/>
                        </a:spcAft>
                      </a:pPr>
                      <a:r>
                        <a:rPr lang="en-US" sz="700" b="0" kern="1200" dirty="0">
                          <a:solidFill>
                            <a:schemeClr val="tx1"/>
                          </a:solidFill>
                          <a:effectLst/>
                          <a:latin typeface="+mn-lt"/>
                        </a:rPr>
                        <a:t>AI Agents Integration</a:t>
                      </a:r>
                      <a:endParaRPr lang="en-US" sz="700" b="0" dirty="0">
                        <a:solidFill>
                          <a:schemeClr val="tx1"/>
                        </a:solidFill>
                        <a:effectLst/>
                        <a:latin typeface="+mn-lt"/>
                        <a:ea typeface="Calibri" panose="020F0502020204030204" pitchFamily="34" charset="0"/>
                        <a:cs typeface="Times New Roman" panose="02020603050405020304" pitchFamily="18" charset="0"/>
                      </a:endParaRPr>
                    </a:p>
                  </a:txBody>
                  <a:tcPr marL="79802" marR="79802" marT="39901" marB="39901">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700" b="0" dirty="0">
                          <a:solidFill>
                            <a:schemeClr val="tx1"/>
                          </a:solidFill>
                          <a:effectLst/>
                          <a:latin typeface="+mn-lt"/>
                        </a:rPr>
                        <a:t>IT Managers, Developers</a:t>
                      </a:r>
                      <a:endParaRPr lang="en-US" sz="700" b="0" dirty="0">
                        <a:solidFill>
                          <a:schemeClr val="tx1"/>
                        </a:solidFill>
                        <a:effectLst/>
                        <a:latin typeface="+mn-lt"/>
                        <a:ea typeface="Calibri" panose="020F0502020204030204" pitchFamily="34" charset="0"/>
                        <a:cs typeface="Times New Roman" panose="02020603050405020304" pitchFamily="18" charset="0"/>
                      </a:endParaRPr>
                    </a:p>
                  </a:txBody>
                  <a:tcPr marL="79802" marR="79802" marT="39901" marB="3990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700" b="0" dirty="0">
                          <a:solidFill>
                            <a:schemeClr val="tx1"/>
                          </a:solidFill>
                          <a:effectLst/>
                          <a:latin typeface="+mn-lt"/>
                          <a:ea typeface="Calibri" panose="020F0502020204030204" pitchFamily="34" charset="0"/>
                          <a:cs typeface="Times New Roman" panose="02020603050405020304" pitchFamily="18" charset="0"/>
                        </a:rPr>
                        <a:t>Complexity in integrating LLM-powered AI agents</a:t>
                      </a:r>
                    </a:p>
                  </a:txBody>
                  <a:tcPr marL="79802" marR="79802" marT="39901" marB="3990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indent="-171450">
                        <a:lnSpc>
                          <a:spcPct val="107000"/>
                        </a:lnSpc>
                        <a:spcBef>
                          <a:spcPts val="0"/>
                        </a:spcBef>
                        <a:spcAft>
                          <a:spcPts val="0"/>
                        </a:spcAft>
                        <a:buFont typeface="Arial" panose="020B0604020202020204" pitchFamily="34" charset="0"/>
                        <a:buChar char="•"/>
                      </a:pPr>
                      <a:r>
                        <a:rPr lang="en-US" sz="700" b="0" dirty="0">
                          <a:solidFill>
                            <a:schemeClr val="tx1"/>
                          </a:solidFill>
                          <a:effectLst/>
                          <a:latin typeface="+mn-lt"/>
                          <a:ea typeface="Calibri" panose="020F0502020204030204" pitchFamily="34" charset="0"/>
                          <a:cs typeface="Times New Roman" panose="02020603050405020304" pitchFamily="18" charset="0"/>
                        </a:rPr>
                        <a:t> Facilitates seamless integration with LLM-powered AI agents.</a:t>
                      </a:r>
                    </a:p>
                    <a:p>
                      <a:pPr marL="171450" marR="0" indent="-171450">
                        <a:lnSpc>
                          <a:spcPct val="107000"/>
                        </a:lnSpc>
                        <a:spcBef>
                          <a:spcPts val="0"/>
                        </a:spcBef>
                        <a:spcAft>
                          <a:spcPts val="0"/>
                        </a:spcAft>
                        <a:buFont typeface="Arial" panose="020B0604020202020204" pitchFamily="34" charset="0"/>
                        <a:buChar char="•"/>
                      </a:pPr>
                      <a:r>
                        <a:rPr lang="en-US" sz="700" b="0" dirty="0">
                          <a:solidFill>
                            <a:schemeClr val="tx1"/>
                          </a:solidFill>
                          <a:effectLst/>
                          <a:latin typeface="+mn-lt"/>
                          <a:ea typeface="Calibri" panose="020F0502020204030204" pitchFamily="34" charset="0"/>
                          <a:cs typeface="Times New Roman" panose="02020603050405020304" pitchFamily="18" charset="0"/>
                        </a:rPr>
                        <a:t> Streamlines embedding AI capabilities into business applications</a:t>
                      </a:r>
                    </a:p>
                  </a:txBody>
                  <a:tcPr marL="79802" marR="79802" marT="39901" marB="39901">
                    <a:lnL w="952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2574427"/>
                  </a:ext>
                </a:extLst>
              </a:tr>
            </a:tbl>
          </a:graphicData>
        </a:graphic>
      </p:graphicFrame>
      <p:sp>
        <p:nvSpPr>
          <p:cNvPr id="94" name="Round Diagonal Corner Rectangle 59">
            <a:extLst>
              <a:ext uri="{FF2B5EF4-FFF2-40B4-BE49-F238E27FC236}">
                <a16:creationId xmlns:a16="http://schemas.microsoft.com/office/drawing/2014/main" id="{6FA275B3-1534-400B-AEA4-C5DA90FE7086}"/>
              </a:ext>
            </a:extLst>
          </p:cNvPr>
          <p:cNvSpPr/>
          <p:nvPr/>
        </p:nvSpPr>
        <p:spPr>
          <a:xfrm rot="10800000" flipV="1">
            <a:off x="1597428" y="3962336"/>
            <a:ext cx="9065263" cy="2394148"/>
          </a:xfrm>
          <a:prstGeom prst="round2DiagRect">
            <a:avLst>
              <a:gd name="adj1" fmla="val 7994"/>
              <a:gd name="adj2" fmla="val 0"/>
            </a:avLst>
          </a:prstGeom>
          <a:noFill/>
          <a:ln w="9525">
            <a:solidFill>
              <a:srgbClr val="70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1"/>
          </a:p>
        </p:txBody>
      </p:sp>
      <p:sp>
        <p:nvSpPr>
          <p:cNvPr id="95" name="Round Diagonal Corner Rectangle 60">
            <a:extLst>
              <a:ext uri="{FF2B5EF4-FFF2-40B4-BE49-F238E27FC236}">
                <a16:creationId xmlns:a16="http://schemas.microsoft.com/office/drawing/2014/main" id="{077BD64A-16E6-473D-993C-954D083265D0}"/>
              </a:ext>
            </a:extLst>
          </p:cNvPr>
          <p:cNvSpPr/>
          <p:nvPr/>
        </p:nvSpPr>
        <p:spPr>
          <a:xfrm rot="10800000" flipV="1">
            <a:off x="1529308" y="3962335"/>
            <a:ext cx="9133383" cy="409834"/>
          </a:xfrm>
          <a:prstGeom prst="round2DiagRect">
            <a:avLst>
              <a:gd name="adj1" fmla="val 50000"/>
              <a:gd name="adj2" fmla="val 0"/>
            </a:avLst>
          </a:prstGeom>
          <a:solidFill>
            <a:srgbClr val="707070"/>
          </a:solidFill>
          <a:ln>
            <a:solidFill>
              <a:srgbClr val="70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1"/>
          </a:p>
        </p:txBody>
      </p:sp>
      <p:sp>
        <p:nvSpPr>
          <p:cNvPr id="96" name="Oval 95">
            <a:extLst>
              <a:ext uri="{FF2B5EF4-FFF2-40B4-BE49-F238E27FC236}">
                <a16:creationId xmlns:a16="http://schemas.microsoft.com/office/drawing/2014/main" id="{29EA6CC0-8FBF-4F03-A949-27A751E7E920}"/>
              </a:ext>
            </a:extLst>
          </p:cNvPr>
          <p:cNvSpPr>
            <a:spLocks noChangeAspect="1"/>
          </p:cNvSpPr>
          <p:nvPr/>
        </p:nvSpPr>
        <p:spPr>
          <a:xfrm>
            <a:off x="1319001" y="3840371"/>
            <a:ext cx="567693" cy="566595"/>
          </a:xfrm>
          <a:prstGeom prst="ellipse">
            <a:avLst/>
          </a:prstGeom>
          <a:solidFill>
            <a:srgbClr val="FFFFFF"/>
          </a:solidFill>
          <a:ln w="9525">
            <a:solidFill>
              <a:srgbClr val="70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1">
              <a:latin typeface="+mj-lt"/>
            </a:endParaRPr>
          </a:p>
        </p:txBody>
      </p:sp>
      <p:sp>
        <p:nvSpPr>
          <p:cNvPr id="97" name="Object5">
            <a:extLst>
              <a:ext uri="{FF2B5EF4-FFF2-40B4-BE49-F238E27FC236}">
                <a16:creationId xmlns:a16="http://schemas.microsoft.com/office/drawing/2014/main" id="{46A47101-86B3-4C49-90E7-CE11B146D791}"/>
              </a:ext>
            </a:extLst>
          </p:cNvPr>
          <p:cNvSpPr/>
          <p:nvPr/>
        </p:nvSpPr>
        <p:spPr>
          <a:xfrm>
            <a:off x="1583726" y="4028056"/>
            <a:ext cx="155455" cy="223745"/>
          </a:xfrm>
          <a:prstGeom prst="rect">
            <a:avLst/>
          </a:prstGeom>
          <a:noFill/>
          <a:ln/>
        </p:spPr>
        <p:txBody>
          <a:bodyPr wrap="square" lIns="0" tIns="0" rIns="0" bIns="0" rtlCol="0" anchor="ctr"/>
          <a:lstStyle/>
          <a:p>
            <a:pPr algn="ctr">
              <a:lnSpc>
                <a:spcPts val="4713"/>
              </a:lnSpc>
            </a:pPr>
            <a:r>
              <a:rPr lang="en-US" sz="3840" b="1" kern="0" spc="778">
                <a:solidFill>
                  <a:srgbClr val="A8A8A8"/>
                </a:solidFill>
                <a:latin typeface="+mj-lt"/>
                <a:ea typeface="Helvetica Bold" pitchFamily="34" charset="-122"/>
                <a:cs typeface="Helvetica Bold" pitchFamily="34" charset="-120"/>
              </a:rPr>
              <a:t>2</a:t>
            </a:r>
            <a:endParaRPr lang="en-US" sz="3840">
              <a:latin typeface="+mj-lt"/>
            </a:endParaRPr>
          </a:p>
        </p:txBody>
      </p:sp>
      <p:sp>
        <p:nvSpPr>
          <p:cNvPr id="98" name="Rounded Rectangle 99">
            <a:extLst>
              <a:ext uri="{FF2B5EF4-FFF2-40B4-BE49-F238E27FC236}">
                <a16:creationId xmlns:a16="http://schemas.microsoft.com/office/drawing/2014/main" id="{F1C2806D-E5B5-455D-B9D8-2B1B359BB635}"/>
              </a:ext>
            </a:extLst>
          </p:cNvPr>
          <p:cNvSpPr/>
          <p:nvPr/>
        </p:nvSpPr>
        <p:spPr>
          <a:xfrm>
            <a:off x="8264334" y="1664811"/>
            <a:ext cx="2272204" cy="1884914"/>
          </a:xfrm>
          <a:prstGeom prst="roundRect">
            <a:avLst>
              <a:gd name="adj" fmla="val 6870"/>
            </a:avLst>
          </a:prstGeom>
          <a:solidFill>
            <a:srgbClr val="F1F3F3"/>
          </a:solidFill>
          <a:ln w="9525" cap="flat">
            <a:noFill/>
            <a:prstDash val="solid"/>
            <a:miter/>
          </a:ln>
        </p:spPr>
        <p:txBody>
          <a:bodyPr rtlCol="0" anchor="ctr"/>
          <a:lstStyle/>
          <a:p>
            <a:endParaRPr lang="en-US" sz="1571"/>
          </a:p>
        </p:txBody>
      </p:sp>
      <p:sp>
        <p:nvSpPr>
          <p:cNvPr id="99" name="Object6">
            <a:extLst>
              <a:ext uri="{FF2B5EF4-FFF2-40B4-BE49-F238E27FC236}">
                <a16:creationId xmlns:a16="http://schemas.microsoft.com/office/drawing/2014/main" id="{F3E7199D-AEFF-4ACC-A7E7-B309A1F02368}"/>
              </a:ext>
            </a:extLst>
          </p:cNvPr>
          <p:cNvSpPr/>
          <p:nvPr/>
        </p:nvSpPr>
        <p:spPr>
          <a:xfrm>
            <a:off x="2125289" y="4065501"/>
            <a:ext cx="2509289" cy="188000"/>
          </a:xfrm>
          <a:prstGeom prst="rect">
            <a:avLst/>
          </a:prstGeom>
          <a:noFill/>
          <a:ln/>
        </p:spPr>
        <p:txBody>
          <a:bodyPr wrap="square" lIns="0" tIns="0" rIns="0" bIns="0" rtlCol="0" anchor="ctr">
            <a:spAutoFit/>
          </a:bodyPr>
          <a:lstStyle/>
          <a:p>
            <a:pPr>
              <a:lnSpc>
                <a:spcPts val="1571"/>
              </a:lnSpc>
            </a:pPr>
            <a:r>
              <a:rPr lang="en-US" sz="960" b="1" kern="0" spc="305">
                <a:solidFill>
                  <a:srgbClr val="FFFFFF"/>
                </a:solidFill>
                <a:latin typeface="+mj-lt"/>
              </a:rPr>
              <a:t>USE CASES</a:t>
            </a:r>
          </a:p>
        </p:txBody>
      </p:sp>
      <p:sp>
        <p:nvSpPr>
          <p:cNvPr id="100" name="Object9">
            <a:extLst>
              <a:ext uri="{FF2B5EF4-FFF2-40B4-BE49-F238E27FC236}">
                <a16:creationId xmlns:a16="http://schemas.microsoft.com/office/drawing/2014/main" id="{C057CD02-A415-44A5-B71E-07C4407DAB57}"/>
              </a:ext>
            </a:extLst>
          </p:cNvPr>
          <p:cNvSpPr/>
          <p:nvPr/>
        </p:nvSpPr>
        <p:spPr>
          <a:xfrm>
            <a:off x="8259968" y="1787355"/>
            <a:ext cx="2271076" cy="1582806"/>
          </a:xfrm>
          <a:prstGeom prst="rect">
            <a:avLst/>
          </a:prstGeom>
          <a:noFill/>
          <a:ln/>
        </p:spPr>
        <p:txBody>
          <a:bodyPr wrap="square" lIns="0" tIns="0" rIns="0" bIns="0" rtlCol="0" anchor="t">
            <a:spAutoFit/>
          </a:bodyPr>
          <a:lstStyle/>
          <a:p>
            <a:pPr>
              <a:lnSpc>
                <a:spcPts val="1100"/>
              </a:lnSpc>
              <a:spcAft>
                <a:spcPts val="262"/>
              </a:spcAft>
            </a:pPr>
            <a:r>
              <a:rPr lang="en-US" sz="916" b="1" spc="26" dirty="0">
                <a:solidFill>
                  <a:srgbClr val="232F3E"/>
                </a:solidFill>
              </a:rPr>
              <a:t>1-Minute Overview</a:t>
            </a:r>
          </a:p>
          <a:p>
            <a:pPr algn="just">
              <a:lnSpc>
                <a:spcPts val="1100"/>
              </a:lnSpc>
            </a:pPr>
            <a:r>
              <a:rPr lang="en-US" sz="698" dirty="0">
                <a:ea typeface="Helvetica Regular"/>
                <a:cs typeface="Helvetica Regular" pitchFamily="34" charset="-120"/>
              </a:rPr>
              <a:t>Celebal Technologies is a leading consulting and software services company specializing in Data, AI, and SAP solutions. As an AWS Advanced Tier Partner, Celebal Technologies leverages its deep expertise in cloud services to help Fortune 1000 companies modernize enterprise systems, especially in SAP data management and analytics. </a:t>
            </a:r>
            <a:r>
              <a:rPr lang="en-US" sz="698" dirty="0" err="1">
                <a:ea typeface="Helvetica Regular"/>
                <a:cs typeface="Helvetica Regular" pitchFamily="34" charset="-120"/>
              </a:rPr>
              <a:t>Celebal’s</a:t>
            </a:r>
            <a:r>
              <a:rPr lang="en-US" sz="698" dirty="0">
                <a:ea typeface="Helvetica Regular"/>
                <a:cs typeface="Helvetica Regular" pitchFamily="34" charset="-120"/>
              </a:rPr>
              <a:t> core competencies focus on transforming traditional business models through innovative cloud, data, and AI solutions that enhance operational efficiency and drive digital transformation.</a:t>
            </a:r>
            <a:r>
              <a:rPr lang="en-US" sz="785" dirty="0">
                <a:ea typeface="Helvetica Regular"/>
                <a:cs typeface="Helvetica Regular" pitchFamily="34" charset="-120"/>
              </a:rPr>
              <a:t> </a:t>
            </a:r>
          </a:p>
        </p:txBody>
      </p:sp>
      <p:cxnSp>
        <p:nvCxnSpPr>
          <p:cNvPr id="101" name="Straight Connector 100">
            <a:extLst>
              <a:ext uri="{FF2B5EF4-FFF2-40B4-BE49-F238E27FC236}">
                <a16:creationId xmlns:a16="http://schemas.microsoft.com/office/drawing/2014/main" id="{3CA124F8-17DE-4390-B860-D46A6A85A92E}"/>
              </a:ext>
            </a:extLst>
          </p:cNvPr>
          <p:cNvCxnSpPr>
            <a:cxnSpLocks/>
          </p:cNvCxnSpPr>
          <p:nvPr/>
        </p:nvCxnSpPr>
        <p:spPr>
          <a:xfrm>
            <a:off x="4512196" y="1765129"/>
            <a:ext cx="0" cy="17845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191D2B18-CDFB-4268-BD71-A0C30EFB9C5A}"/>
              </a:ext>
            </a:extLst>
          </p:cNvPr>
          <p:cNvSpPr txBox="1"/>
          <p:nvPr/>
        </p:nvSpPr>
        <p:spPr>
          <a:xfrm>
            <a:off x="4129312" y="6533705"/>
            <a:ext cx="5383513" cy="172996"/>
          </a:xfrm>
          <a:prstGeom prst="rect">
            <a:avLst/>
          </a:prstGeom>
          <a:noFill/>
        </p:spPr>
        <p:txBody>
          <a:bodyPr wrap="square" rtlCol="0">
            <a:spAutoFit/>
          </a:bodyPr>
          <a:lstStyle/>
          <a:p>
            <a:pPr algn="ctr"/>
            <a:r>
              <a:rPr lang="en-US" sz="524"/>
              <a:t>© 2024, Amazon Web Services, Inc. or its affiliates. All rights reserved. Amazon Confidential and Trademark.</a:t>
            </a:r>
          </a:p>
        </p:txBody>
      </p:sp>
      <p:sp>
        <p:nvSpPr>
          <p:cNvPr id="103" name="TextBox 102">
            <a:extLst>
              <a:ext uri="{FF2B5EF4-FFF2-40B4-BE49-F238E27FC236}">
                <a16:creationId xmlns:a16="http://schemas.microsoft.com/office/drawing/2014/main" id="{7E6A1701-665B-4819-A194-74F5F17DEAA9}"/>
              </a:ext>
            </a:extLst>
          </p:cNvPr>
          <p:cNvSpPr txBox="1"/>
          <p:nvPr/>
        </p:nvSpPr>
        <p:spPr>
          <a:xfrm>
            <a:off x="9579011" y="6533705"/>
            <a:ext cx="939360" cy="172996"/>
          </a:xfrm>
          <a:prstGeom prst="rect">
            <a:avLst/>
          </a:prstGeom>
          <a:noFill/>
        </p:spPr>
        <p:txBody>
          <a:bodyPr wrap="none" lIns="0" rIns="0" rtlCol="0">
            <a:spAutoFit/>
          </a:bodyPr>
          <a:lstStyle/>
          <a:p>
            <a:pPr algn="r"/>
            <a:r>
              <a:rPr lang="en-US" sz="524" dirty="0"/>
              <a:t>LAST UPDATED: November 2024</a:t>
            </a:r>
          </a:p>
        </p:txBody>
      </p:sp>
      <p:sp>
        <p:nvSpPr>
          <p:cNvPr id="104" name="Object28">
            <a:extLst>
              <a:ext uri="{FF2B5EF4-FFF2-40B4-BE49-F238E27FC236}">
                <a16:creationId xmlns:a16="http://schemas.microsoft.com/office/drawing/2014/main" id="{D864B8FF-1624-4661-B7DC-A1A279814012}"/>
              </a:ext>
            </a:extLst>
          </p:cNvPr>
          <p:cNvSpPr/>
          <p:nvPr/>
        </p:nvSpPr>
        <p:spPr>
          <a:xfrm>
            <a:off x="1681488" y="6541345"/>
            <a:ext cx="2974817" cy="129611"/>
          </a:xfrm>
          <a:prstGeom prst="rect">
            <a:avLst/>
          </a:prstGeom>
          <a:noFill/>
          <a:ln/>
        </p:spPr>
        <p:txBody>
          <a:bodyPr wrap="square" lIns="0" tIns="0" rIns="0" bIns="0" rtlCol="0" anchor="t"/>
          <a:lstStyle/>
          <a:p>
            <a:pPr>
              <a:lnSpc>
                <a:spcPts val="954"/>
              </a:lnSpc>
            </a:pPr>
            <a:r>
              <a:rPr lang="en-US" sz="655" dirty="0">
                <a:latin typeface="+mj-lt"/>
                <a:ea typeface="Helvetica Regular" pitchFamily="34" charset="-122"/>
                <a:cs typeface="Helvetica Regular" pitchFamily="34" charset="-120"/>
              </a:rPr>
              <a:t>Celebal Technologies  Contact: </a:t>
            </a:r>
            <a:r>
              <a:rPr lang="en-US" sz="655" dirty="0">
                <a:latin typeface="+mj-lt"/>
                <a:ea typeface="Helvetica Bold" pitchFamily="34" charset="-122"/>
                <a:cs typeface="Helvetica Regular" pitchFamily="34" charset="-120"/>
              </a:rPr>
              <a:t>Nikhil Mathur</a:t>
            </a:r>
            <a:r>
              <a:rPr lang="en-US" sz="655" dirty="0">
                <a:latin typeface="+mj-lt"/>
                <a:ea typeface="Helvetica Bold" pitchFamily="34" charset="-122"/>
                <a:cs typeface="Helvetica Bold" pitchFamily="34" charset="-120"/>
              </a:rPr>
              <a:t> </a:t>
            </a:r>
            <a:r>
              <a:rPr lang="en-US" sz="655" dirty="0">
                <a:latin typeface="+mj-lt"/>
                <a:ea typeface="Helvetica Regular" pitchFamily="34" charset="-122"/>
                <a:cs typeface="Helvetica Regular" pitchFamily="34" charset="-120"/>
              </a:rPr>
              <a:t>  |   </a:t>
            </a:r>
            <a:r>
              <a:rPr lang="en-US" sz="655" dirty="0">
                <a:latin typeface="+mj-lt"/>
                <a:ea typeface="Helvetica Bold" pitchFamily="34" charset="-122"/>
                <a:cs typeface="Helvetica Bold" pitchFamily="34" charset="-120"/>
              </a:rPr>
              <a:t>nikhil.mathur1@celebaltech.com</a:t>
            </a:r>
            <a:endParaRPr lang="en-US" sz="655" dirty="0">
              <a:latin typeface="+mj-lt"/>
            </a:endParaRPr>
          </a:p>
        </p:txBody>
      </p:sp>
      <p:pic>
        <p:nvPicPr>
          <p:cNvPr id="11" name="Picture 10">
            <a:extLst>
              <a:ext uri="{FF2B5EF4-FFF2-40B4-BE49-F238E27FC236}">
                <a16:creationId xmlns:a16="http://schemas.microsoft.com/office/drawing/2014/main" id="{B4DF013B-3449-4DEE-E77E-B714AD7DBAFE}"/>
              </a:ext>
            </a:extLst>
          </p:cNvPr>
          <p:cNvPicPr>
            <a:picLocks noChangeAspect="1"/>
          </p:cNvPicPr>
          <p:nvPr/>
        </p:nvPicPr>
        <p:blipFill>
          <a:blip r:embed="rId4"/>
          <a:stretch>
            <a:fillRect/>
          </a:stretch>
        </p:blipFill>
        <p:spPr>
          <a:xfrm>
            <a:off x="443654" y="187044"/>
            <a:ext cx="1295527" cy="395268"/>
          </a:xfrm>
          <a:prstGeom prst="rect">
            <a:avLst/>
          </a:prstGeom>
        </p:spPr>
      </p:pic>
    </p:spTree>
    <p:extLst>
      <p:ext uri="{BB962C8B-B14F-4D97-AF65-F5344CB8AC3E}">
        <p14:creationId xmlns:p14="http://schemas.microsoft.com/office/powerpoint/2010/main" val="424466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ound Diagonal Corner Rectangle 177">
            <a:extLst>
              <a:ext uri="{FF2B5EF4-FFF2-40B4-BE49-F238E27FC236}">
                <a16:creationId xmlns:a16="http://schemas.microsoft.com/office/drawing/2014/main" id="{6E71A8DD-C5B4-D57E-D95E-69A9048A6806}"/>
              </a:ext>
            </a:extLst>
          </p:cNvPr>
          <p:cNvSpPr/>
          <p:nvPr/>
        </p:nvSpPr>
        <p:spPr>
          <a:xfrm rot="10800000" flipV="1">
            <a:off x="1597425" y="2311770"/>
            <a:ext cx="9275574" cy="2194056"/>
          </a:xfrm>
          <a:prstGeom prst="round2DiagRect">
            <a:avLst>
              <a:gd name="adj1" fmla="val 7994"/>
              <a:gd name="adj2" fmla="val 0"/>
            </a:avLst>
          </a:prstGeom>
          <a:noFill/>
          <a:ln w="9525">
            <a:solidFill>
              <a:srgbClr val="70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1"/>
          </a:p>
        </p:txBody>
      </p:sp>
      <p:sp>
        <p:nvSpPr>
          <p:cNvPr id="179" name="Round Diagonal Corner Rectangle 178">
            <a:extLst>
              <a:ext uri="{FF2B5EF4-FFF2-40B4-BE49-F238E27FC236}">
                <a16:creationId xmlns:a16="http://schemas.microsoft.com/office/drawing/2014/main" id="{03677B35-5434-598C-CBE8-12C88361710E}"/>
              </a:ext>
            </a:extLst>
          </p:cNvPr>
          <p:cNvSpPr/>
          <p:nvPr/>
        </p:nvSpPr>
        <p:spPr>
          <a:xfrm rot="10800000" flipV="1">
            <a:off x="1444115" y="2311770"/>
            <a:ext cx="9428883" cy="446892"/>
          </a:xfrm>
          <a:prstGeom prst="round2DiagRect">
            <a:avLst>
              <a:gd name="adj1" fmla="val 37500"/>
              <a:gd name="adj2" fmla="val 0"/>
            </a:avLst>
          </a:prstGeom>
          <a:solidFill>
            <a:srgbClr val="707070"/>
          </a:solidFill>
          <a:ln>
            <a:solidFill>
              <a:srgbClr val="70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1"/>
          </a:p>
        </p:txBody>
      </p:sp>
      <p:sp>
        <p:nvSpPr>
          <p:cNvPr id="180" name="Oval 179">
            <a:extLst>
              <a:ext uri="{FF2B5EF4-FFF2-40B4-BE49-F238E27FC236}">
                <a16:creationId xmlns:a16="http://schemas.microsoft.com/office/drawing/2014/main" id="{48590C9F-BA2B-F63F-F9EE-0B2FF8492D15}"/>
              </a:ext>
            </a:extLst>
          </p:cNvPr>
          <p:cNvSpPr>
            <a:spLocks noChangeAspect="1"/>
          </p:cNvSpPr>
          <p:nvPr/>
        </p:nvSpPr>
        <p:spPr>
          <a:xfrm>
            <a:off x="1319001" y="2189806"/>
            <a:ext cx="567693" cy="566595"/>
          </a:xfrm>
          <a:prstGeom prst="ellipse">
            <a:avLst/>
          </a:prstGeom>
          <a:solidFill>
            <a:srgbClr val="FFFFFF"/>
          </a:solidFill>
          <a:ln w="9525">
            <a:solidFill>
              <a:srgbClr val="70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1">
              <a:latin typeface="+mj-lt"/>
            </a:endParaRPr>
          </a:p>
        </p:txBody>
      </p:sp>
      <p:sp>
        <p:nvSpPr>
          <p:cNvPr id="181" name="Object5">
            <a:extLst>
              <a:ext uri="{FF2B5EF4-FFF2-40B4-BE49-F238E27FC236}">
                <a16:creationId xmlns:a16="http://schemas.microsoft.com/office/drawing/2014/main" id="{6DDD6A0B-3A99-AAE0-AC19-46E1867CB8C2}"/>
              </a:ext>
            </a:extLst>
          </p:cNvPr>
          <p:cNvSpPr/>
          <p:nvPr/>
        </p:nvSpPr>
        <p:spPr>
          <a:xfrm>
            <a:off x="1576537" y="2377491"/>
            <a:ext cx="155455" cy="223745"/>
          </a:xfrm>
          <a:prstGeom prst="rect">
            <a:avLst/>
          </a:prstGeom>
          <a:noFill/>
          <a:ln/>
        </p:spPr>
        <p:txBody>
          <a:bodyPr wrap="square" lIns="0" tIns="0" rIns="0" bIns="0" rtlCol="0" anchor="ctr"/>
          <a:lstStyle/>
          <a:p>
            <a:pPr algn="ctr">
              <a:lnSpc>
                <a:spcPts val="4713"/>
              </a:lnSpc>
            </a:pPr>
            <a:r>
              <a:rPr lang="en-US" sz="3840" b="1" kern="0" spc="778">
                <a:solidFill>
                  <a:srgbClr val="A8A8A8"/>
                </a:solidFill>
                <a:latin typeface="+mj-lt"/>
              </a:rPr>
              <a:t>4</a:t>
            </a:r>
            <a:endParaRPr lang="en-US" sz="3840">
              <a:latin typeface="+mj-lt"/>
            </a:endParaRPr>
          </a:p>
        </p:txBody>
      </p:sp>
      <p:sp>
        <p:nvSpPr>
          <p:cNvPr id="182" name="Object6">
            <a:extLst>
              <a:ext uri="{FF2B5EF4-FFF2-40B4-BE49-F238E27FC236}">
                <a16:creationId xmlns:a16="http://schemas.microsoft.com/office/drawing/2014/main" id="{A644B8F9-3B67-4F3E-E91B-03C6B6E785ED}"/>
              </a:ext>
            </a:extLst>
          </p:cNvPr>
          <p:cNvSpPr/>
          <p:nvPr/>
        </p:nvSpPr>
        <p:spPr>
          <a:xfrm>
            <a:off x="2125288" y="2437497"/>
            <a:ext cx="1938270" cy="188000"/>
          </a:xfrm>
          <a:prstGeom prst="rect">
            <a:avLst/>
          </a:prstGeom>
          <a:noFill/>
          <a:ln/>
        </p:spPr>
        <p:txBody>
          <a:bodyPr wrap="square" lIns="0" tIns="0" rIns="0" bIns="0" rtlCol="0" anchor="ctr">
            <a:spAutoFit/>
          </a:bodyPr>
          <a:lstStyle/>
          <a:p>
            <a:pPr>
              <a:lnSpc>
                <a:spcPts val="1571"/>
              </a:lnSpc>
            </a:pPr>
            <a:r>
              <a:rPr lang="en-US" sz="960" b="1" kern="0" spc="305">
                <a:solidFill>
                  <a:srgbClr val="FFFFFF"/>
                </a:solidFill>
                <a:latin typeface="+mj-lt"/>
              </a:rPr>
              <a:t>DIFFERENTIATORS</a:t>
            </a:r>
          </a:p>
        </p:txBody>
      </p:sp>
      <p:sp>
        <p:nvSpPr>
          <p:cNvPr id="68" name="Round Diagonal Corner Rectangle 67">
            <a:extLst>
              <a:ext uri="{FF2B5EF4-FFF2-40B4-BE49-F238E27FC236}">
                <a16:creationId xmlns:a16="http://schemas.microsoft.com/office/drawing/2014/main" id="{4A54B63E-3B63-F01A-78EE-F974E1A6BB6A}"/>
              </a:ext>
            </a:extLst>
          </p:cNvPr>
          <p:cNvSpPr/>
          <p:nvPr/>
        </p:nvSpPr>
        <p:spPr>
          <a:xfrm rot="10800000" flipV="1">
            <a:off x="1597420" y="340780"/>
            <a:ext cx="9275574" cy="1683471"/>
          </a:xfrm>
          <a:prstGeom prst="round2DiagRect">
            <a:avLst>
              <a:gd name="adj1" fmla="val 7994"/>
              <a:gd name="adj2" fmla="val 0"/>
            </a:avLst>
          </a:prstGeom>
          <a:solidFill>
            <a:schemeClr val="bg1"/>
          </a:solidFill>
          <a:ln w="9525">
            <a:solidFill>
              <a:srgbClr val="70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1"/>
          </a:p>
        </p:txBody>
      </p:sp>
      <p:sp>
        <p:nvSpPr>
          <p:cNvPr id="69" name="Round Diagonal Corner Rectangle 68">
            <a:extLst>
              <a:ext uri="{FF2B5EF4-FFF2-40B4-BE49-F238E27FC236}">
                <a16:creationId xmlns:a16="http://schemas.microsoft.com/office/drawing/2014/main" id="{66723744-CC4D-624E-DF9B-0226B8EF7394}"/>
              </a:ext>
            </a:extLst>
          </p:cNvPr>
          <p:cNvSpPr/>
          <p:nvPr/>
        </p:nvSpPr>
        <p:spPr>
          <a:xfrm rot="10800000" flipV="1">
            <a:off x="1597423" y="340779"/>
            <a:ext cx="9275567" cy="402799"/>
          </a:xfrm>
          <a:prstGeom prst="round2DiagRect">
            <a:avLst>
              <a:gd name="adj1" fmla="val 50000"/>
              <a:gd name="adj2" fmla="val 0"/>
            </a:avLst>
          </a:prstGeom>
          <a:solidFill>
            <a:srgbClr val="707070"/>
          </a:solidFill>
          <a:ln w="9525">
            <a:solidFill>
              <a:srgbClr val="70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1"/>
          </a:p>
        </p:txBody>
      </p:sp>
      <p:sp>
        <p:nvSpPr>
          <p:cNvPr id="70" name="Oval 69">
            <a:extLst>
              <a:ext uri="{FF2B5EF4-FFF2-40B4-BE49-F238E27FC236}">
                <a16:creationId xmlns:a16="http://schemas.microsoft.com/office/drawing/2014/main" id="{CD9FC691-EE2C-D3B6-E2A8-0EA614106D3D}"/>
              </a:ext>
            </a:extLst>
          </p:cNvPr>
          <p:cNvSpPr>
            <a:spLocks noChangeAspect="1"/>
          </p:cNvSpPr>
          <p:nvPr/>
        </p:nvSpPr>
        <p:spPr>
          <a:xfrm>
            <a:off x="1319001" y="218816"/>
            <a:ext cx="567693" cy="566595"/>
          </a:xfrm>
          <a:prstGeom prst="ellipse">
            <a:avLst/>
          </a:prstGeom>
          <a:solidFill>
            <a:srgbClr val="FFFFFF"/>
          </a:solidFill>
          <a:ln w="9525">
            <a:solidFill>
              <a:srgbClr val="70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1">
              <a:latin typeface="+mj-lt"/>
            </a:endParaRPr>
          </a:p>
        </p:txBody>
      </p:sp>
      <p:sp>
        <p:nvSpPr>
          <p:cNvPr id="71" name="Object5">
            <a:extLst>
              <a:ext uri="{FF2B5EF4-FFF2-40B4-BE49-F238E27FC236}">
                <a16:creationId xmlns:a16="http://schemas.microsoft.com/office/drawing/2014/main" id="{439A6A62-387A-2ADD-F14B-34B3E78B519F}"/>
              </a:ext>
            </a:extLst>
          </p:cNvPr>
          <p:cNvSpPr/>
          <p:nvPr/>
        </p:nvSpPr>
        <p:spPr>
          <a:xfrm>
            <a:off x="1583726" y="406501"/>
            <a:ext cx="155455" cy="223745"/>
          </a:xfrm>
          <a:prstGeom prst="rect">
            <a:avLst/>
          </a:prstGeom>
          <a:noFill/>
          <a:ln/>
        </p:spPr>
        <p:txBody>
          <a:bodyPr wrap="square" lIns="0" tIns="0" rIns="0" bIns="0" rtlCol="0" anchor="ctr"/>
          <a:lstStyle/>
          <a:p>
            <a:pPr algn="ctr">
              <a:lnSpc>
                <a:spcPts val="4713"/>
              </a:lnSpc>
            </a:pPr>
            <a:r>
              <a:rPr lang="en-US" sz="3840" b="1" kern="0" spc="778">
                <a:solidFill>
                  <a:srgbClr val="A8A8A8"/>
                </a:solidFill>
                <a:latin typeface="+mj-lt"/>
                <a:ea typeface="Helvetica Bold" pitchFamily="34" charset="-122"/>
                <a:cs typeface="Helvetica Bold" pitchFamily="34" charset="-120"/>
              </a:rPr>
              <a:t>3</a:t>
            </a:r>
            <a:endParaRPr lang="en-US" sz="3840">
              <a:latin typeface="+mj-lt"/>
            </a:endParaRPr>
          </a:p>
        </p:txBody>
      </p:sp>
      <p:sp>
        <p:nvSpPr>
          <p:cNvPr id="72" name="Object6">
            <a:extLst>
              <a:ext uri="{FF2B5EF4-FFF2-40B4-BE49-F238E27FC236}">
                <a16:creationId xmlns:a16="http://schemas.microsoft.com/office/drawing/2014/main" id="{E3DAB472-B2B1-FD47-2D0E-C85A517F2867}"/>
              </a:ext>
            </a:extLst>
          </p:cNvPr>
          <p:cNvSpPr/>
          <p:nvPr/>
        </p:nvSpPr>
        <p:spPr>
          <a:xfrm>
            <a:off x="2125288" y="395774"/>
            <a:ext cx="2560882" cy="244408"/>
          </a:xfrm>
          <a:prstGeom prst="rect">
            <a:avLst/>
          </a:prstGeom>
          <a:noFill/>
          <a:ln/>
        </p:spPr>
        <p:txBody>
          <a:bodyPr wrap="square" lIns="0" tIns="0" rIns="0" bIns="55862" rtlCol="0" anchor="ctr">
            <a:spAutoFit/>
          </a:bodyPr>
          <a:lstStyle/>
          <a:p>
            <a:pPr>
              <a:lnSpc>
                <a:spcPts val="1571"/>
              </a:lnSpc>
            </a:pPr>
            <a:r>
              <a:rPr lang="en-US" sz="960" b="1" kern="0" spc="305">
                <a:solidFill>
                  <a:srgbClr val="FFFFFF"/>
                </a:solidFill>
                <a:latin typeface="+mj-lt"/>
              </a:rPr>
              <a:t>KEY SUMMARY QUESTIONS</a:t>
            </a:r>
          </a:p>
        </p:txBody>
      </p:sp>
      <p:sp>
        <p:nvSpPr>
          <p:cNvPr id="85" name="Rounded Rectangle 84">
            <a:extLst>
              <a:ext uri="{FF2B5EF4-FFF2-40B4-BE49-F238E27FC236}">
                <a16:creationId xmlns:a16="http://schemas.microsoft.com/office/drawing/2014/main" id="{781F729C-FB54-E0DD-0DCF-620127122B71}"/>
              </a:ext>
            </a:extLst>
          </p:cNvPr>
          <p:cNvSpPr/>
          <p:nvPr/>
        </p:nvSpPr>
        <p:spPr>
          <a:xfrm>
            <a:off x="1845442" y="769847"/>
            <a:ext cx="4025862" cy="1091400"/>
          </a:xfrm>
          <a:prstGeom prst="roundRect">
            <a:avLst>
              <a:gd name="adj" fmla="val 6870"/>
            </a:avLst>
          </a:prstGeom>
          <a:solidFill>
            <a:srgbClr val="F1F3F3"/>
          </a:solidFill>
          <a:ln w="9525" cap="flat">
            <a:noFill/>
            <a:prstDash val="solid"/>
            <a:miter/>
          </a:ln>
        </p:spPr>
        <p:txBody>
          <a:bodyPr rtlCol="0" anchor="ctr"/>
          <a:lstStyle/>
          <a:p>
            <a:endParaRPr lang="en-US" sz="1571"/>
          </a:p>
        </p:txBody>
      </p:sp>
      <p:sp>
        <p:nvSpPr>
          <p:cNvPr id="86" name="Object9">
            <a:extLst>
              <a:ext uri="{FF2B5EF4-FFF2-40B4-BE49-F238E27FC236}">
                <a16:creationId xmlns:a16="http://schemas.microsoft.com/office/drawing/2014/main" id="{5C07582F-E0E0-BE06-8C3D-8D29659E087D}"/>
              </a:ext>
            </a:extLst>
          </p:cNvPr>
          <p:cNvSpPr/>
          <p:nvPr/>
        </p:nvSpPr>
        <p:spPr>
          <a:xfrm>
            <a:off x="1985961" y="885612"/>
            <a:ext cx="3532090" cy="741037"/>
          </a:xfrm>
          <a:prstGeom prst="rect">
            <a:avLst/>
          </a:prstGeom>
          <a:noFill/>
          <a:ln/>
        </p:spPr>
        <p:txBody>
          <a:bodyPr wrap="square" lIns="0" tIns="0" rIns="0" bIns="0" rtlCol="0" anchor="t">
            <a:spAutoFit/>
          </a:bodyPr>
          <a:lstStyle/>
          <a:p>
            <a:pPr>
              <a:lnSpc>
                <a:spcPts val="1100"/>
              </a:lnSpc>
              <a:spcAft>
                <a:spcPts val="262"/>
              </a:spcAft>
            </a:pPr>
            <a:r>
              <a:rPr lang="en-US" sz="916" b="1" spc="26" dirty="0">
                <a:solidFill>
                  <a:srgbClr val="232F3E"/>
                </a:solidFill>
              </a:rPr>
              <a:t>Where Have They Been Successful?</a:t>
            </a:r>
          </a:p>
          <a:p>
            <a:pPr>
              <a:lnSpc>
                <a:spcPts val="1100"/>
              </a:lnSpc>
            </a:pPr>
            <a:r>
              <a:rPr lang="en-US" sz="916" dirty="0">
                <a:ea typeface="Helvetica Regular" pitchFamily="34" charset="-122"/>
                <a:cs typeface="Helvetica Regular" pitchFamily="34" charset="-120"/>
              </a:rPr>
              <a:t>Konverto has been successful in empowering enterprises across industries by enabling rapid development and deployment of AI-powered chatbots and LLM applications. Its no-code platform enhances customer engagement and operational efficiency globally</a:t>
            </a:r>
            <a:r>
              <a:rPr lang="en-US" sz="916" dirty="0">
                <a:solidFill>
                  <a:srgbClr val="FF00FC"/>
                </a:solidFill>
                <a:ea typeface="Helvetica Regular" pitchFamily="34" charset="-122"/>
                <a:cs typeface="Helvetica Regular" pitchFamily="34" charset="-120"/>
              </a:rPr>
              <a:t>.</a:t>
            </a:r>
          </a:p>
        </p:txBody>
      </p:sp>
      <p:sp>
        <p:nvSpPr>
          <p:cNvPr id="89" name="Rounded Rectangle 88">
            <a:extLst>
              <a:ext uri="{FF2B5EF4-FFF2-40B4-BE49-F238E27FC236}">
                <a16:creationId xmlns:a16="http://schemas.microsoft.com/office/drawing/2014/main" id="{7FF8D7A7-C157-0FCF-BEF4-30839A885FFA}"/>
              </a:ext>
            </a:extLst>
          </p:cNvPr>
          <p:cNvSpPr/>
          <p:nvPr/>
        </p:nvSpPr>
        <p:spPr>
          <a:xfrm>
            <a:off x="6320697" y="769847"/>
            <a:ext cx="4188363" cy="1091400"/>
          </a:xfrm>
          <a:prstGeom prst="roundRect">
            <a:avLst>
              <a:gd name="adj" fmla="val 6870"/>
            </a:avLst>
          </a:prstGeom>
          <a:solidFill>
            <a:srgbClr val="F1F3F3"/>
          </a:solidFill>
          <a:ln w="9525" cap="flat">
            <a:noFill/>
            <a:prstDash val="solid"/>
            <a:miter/>
          </a:ln>
        </p:spPr>
        <p:txBody>
          <a:bodyPr rtlCol="0" anchor="ctr"/>
          <a:lstStyle/>
          <a:p>
            <a:endParaRPr lang="en-US" sz="1571"/>
          </a:p>
        </p:txBody>
      </p:sp>
      <p:sp>
        <p:nvSpPr>
          <p:cNvPr id="90" name="Object9">
            <a:extLst>
              <a:ext uri="{FF2B5EF4-FFF2-40B4-BE49-F238E27FC236}">
                <a16:creationId xmlns:a16="http://schemas.microsoft.com/office/drawing/2014/main" id="{03DBD2E2-E63D-BBA5-D3E5-A342BEB13AF5}"/>
              </a:ext>
            </a:extLst>
          </p:cNvPr>
          <p:cNvSpPr/>
          <p:nvPr/>
        </p:nvSpPr>
        <p:spPr>
          <a:xfrm>
            <a:off x="6461218" y="885612"/>
            <a:ext cx="3647517" cy="741037"/>
          </a:xfrm>
          <a:prstGeom prst="rect">
            <a:avLst/>
          </a:prstGeom>
          <a:noFill/>
          <a:ln/>
        </p:spPr>
        <p:txBody>
          <a:bodyPr wrap="square" lIns="0" tIns="0" rIns="0" bIns="0" rtlCol="0" anchor="t">
            <a:spAutoFit/>
          </a:bodyPr>
          <a:lstStyle/>
          <a:p>
            <a:pPr>
              <a:lnSpc>
                <a:spcPts val="1100"/>
              </a:lnSpc>
              <a:spcAft>
                <a:spcPts val="262"/>
              </a:spcAft>
            </a:pPr>
            <a:r>
              <a:rPr lang="en-US" sz="916" b="1" spc="26" dirty="0">
                <a:solidFill>
                  <a:srgbClr val="232F3E"/>
                </a:solidFill>
              </a:rPr>
              <a:t>What Is The Revenue Impact To AWS?</a:t>
            </a:r>
          </a:p>
          <a:p>
            <a:pPr>
              <a:lnSpc>
                <a:spcPts val="1100"/>
              </a:lnSpc>
            </a:pPr>
            <a:r>
              <a:rPr lang="en-US" sz="916" dirty="0">
                <a:ea typeface="Helvetica Regular" pitchFamily="34" charset="-122"/>
                <a:cs typeface="Helvetica Regular" pitchFamily="34" charset="-120"/>
              </a:rPr>
              <a:t>Konverto drives AWS revenue by increasing customer adoption of AI/ML and data services, accelerating cloud workloads. Customers benefit from cost-effective, scalable chatbot and LLM deployments, with pricing based on tailored service models.</a:t>
            </a:r>
          </a:p>
        </p:txBody>
      </p:sp>
      <p:sp>
        <p:nvSpPr>
          <p:cNvPr id="105" name="Object8">
            <a:extLst>
              <a:ext uri="{FF2B5EF4-FFF2-40B4-BE49-F238E27FC236}">
                <a16:creationId xmlns:a16="http://schemas.microsoft.com/office/drawing/2014/main" id="{13E5B27F-B613-2A27-C5F4-150482864B34}"/>
              </a:ext>
            </a:extLst>
          </p:cNvPr>
          <p:cNvSpPr/>
          <p:nvPr/>
        </p:nvSpPr>
        <p:spPr>
          <a:xfrm>
            <a:off x="1661452" y="3108241"/>
            <a:ext cx="9039733" cy="1550296"/>
          </a:xfrm>
          <a:prstGeom prst="rect">
            <a:avLst/>
          </a:prstGeom>
          <a:noFill/>
          <a:ln/>
        </p:spPr>
        <p:txBody>
          <a:bodyPr wrap="square" lIns="0" tIns="0" rIns="0" bIns="0" numCol="2" spcCol="457200" rtlCol="0" anchor="t">
            <a:spAutoFit/>
          </a:bodyPr>
          <a:lstStyle/>
          <a:p>
            <a:pPr>
              <a:spcBef>
                <a:spcPts val="524"/>
              </a:spcBef>
            </a:pPr>
            <a:r>
              <a:rPr lang="en-US" sz="916" b="1" dirty="0">
                <a:solidFill>
                  <a:srgbClr val="000000"/>
                </a:solidFill>
                <a:ea typeface="Helvetica Regular"/>
              </a:rPr>
              <a:t>Similar Solutions</a:t>
            </a:r>
          </a:p>
          <a:p>
            <a:pPr>
              <a:spcBef>
                <a:spcPts val="524"/>
              </a:spcBef>
            </a:pPr>
            <a:endParaRPr lang="en-US" sz="100" b="1" dirty="0">
              <a:solidFill>
                <a:srgbClr val="000000"/>
              </a:solidFill>
              <a:ea typeface="Helvetica Regular" pitchFamily="34" charset="-122"/>
            </a:endParaRPr>
          </a:p>
          <a:p>
            <a:pPr marL="199499" indent="-199499" algn="just">
              <a:buFont typeface="+mj-lt"/>
              <a:buAutoNum type="arabicPeriod"/>
            </a:pPr>
            <a:r>
              <a:rPr lang="en-US" sz="916" dirty="0">
                <a:ea typeface="Helvetica Regular"/>
              </a:rPr>
              <a:t>Generative AI Integration: Unlike traditional chatbot platforms, Konverto leverages generative AI to enhance chatbot capabilities without coding.</a:t>
            </a:r>
            <a:endParaRPr lang="en-US" sz="916" dirty="0">
              <a:ea typeface="Helvetica Regular"/>
              <a:cs typeface="Arial"/>
            </a:endParaRPr>
          </a:p>
          <a:p>
            <a:pPr marL="199499" indent="-199499" algn="just">
              <a:buFont typeface="+mj-lt"/>
              <a:buAutoNum type="arabicPeriod"/>
            </a:pPr>
            <a:r>
              <a:rPr lang="en-US" sz="916" dirty="0">
                <a:ea typeface="Helvetica Regular"/>
              </a:rPr>
              <a:t>Enterprise Security Features: Features like PII data masking and encryption make it more secure compared to solutions that lack robust data protection.</a:t>
            </a:r>
            <a:endParaRPr lang="en-US" sz="916" dirty="0">
              <a:ea typeface="Helvetica Regular"/>
              <a:cs typeface="Arial"/>
            </a:endParaRPr>
          </a:p>
          <a:p>
            <a:pPr marL="199499" indent="-199499" algn="just">
              <a:buFont typeface="+mj-lt"/>
              <a:buAutoNum type="arabicPeriod"/>
            </a:pPr>
            <a:r>
              <a:rPr lang="en-US" sz="916" dirty="0">
                <a:ea typeface="Helvetica Regular"/>
              </a:rPr>
              <a:t>Platform Agnostic Deployment: Konverto's ability to deploy on all major clouds and on-premise environments offers greater flexibility than competitors tied to specific platforms </a:t>
            </a:r>
            <a:endParaRPr lang="en-US" sz="916" dirty="0">
              <a:ea typeface="Helvetica Regular"/>
              <a:cs typeface="Arial"/>
            </a:endParaRPr>
          </a:p>
          <a:p>
            <a:r>
              <a:rPr lang="en-US" sz="916" dirty="0">
                <a:solidFill>
                  <a:srgbClr val="FF00FC"/>
                </a:solidFill>
                <a:ea typeface="Helvetica Regular"/>
              </a:rPr>
              <a:t> </a:t>
            </a:r>
            <a:endParaRPr lang="en-US" sz="916" dirty="0">
              <a:solidFill>
                <a:srgbClr val="FF00FC"/>
              </a:solidFill>
              <a:ea typeface="Helvetica Regular"/>
              <a:cs typeface="Arial"/>
            </a:endParaRPr>
          </a:p>
          <a:p>
            <a:pPr marL="199499" indent="-199499">
              <a:buFont typeface="+mj-lt"/>
              <a:buAutoNum type="arabicPeriod"/>
            </a:pPr>
            <a:endParaRPr lang="en-US" sz="916" dirty="0">
              <a:solidFill>
                <a:srgbClr val="FF00FC"/>
              </a:solidFill>
              <a:ea typeface="Helvetica Regular" pitchFamily="34" charset="-122"/>
            </a:endParaRPr>
          </a:p>
          <a:p>
            <a:pPr>
              <a:spcBef>
                <a:spcPts val="524"/>
              </a:spcBef>
            </a:pPr>
            <a:r>
              <a:rPr lang="en-US" sz="916" b="1" dirty="0">
                <a:solidFill>
                  <a:srgbClr val="000000"/>
                </a:solidFill>
                <a:ea typeface="Helvetica Regular"/>
              </a:rPr>
              <a:t>Related AWS </a:t>
            </a:r>
            <a:r>
              <a:rPr lang="en-US" sz="916" b="1" dirty="0">
                <a:ea typeface="Helvetica Regular"/>
              </a:rPr>
              <a:t>Products</a:t>
            </a:r>
            <a:r>
              <a:rPr lang="en-US" sz="916" b="1" dirty="0">
                <a:solidFill>
                  <a:srgbClr val="000000"/>
                </a:solidFill>
                <a:ea typeface="Helvetica Regular"/>
              </a:rPr>
              <a:t> &amp;</a:t>
            </a:r>
            <a:r>
              <a:rPr lang="en-US" sz="916" b="1" dirty="0">
                <a:ea typeface="Helvetica Regular"/>
                <a:cs typeface="Helvetica Regular" pitchFamily="34" charset="-120"/>
              </a:rPr>
              <a:t> Services</a:t>
            </a:r>
          </a:p>
          <a:p>
            <a:pPr algn="just"/>
            <a:r>
              <a:rPr lang="en-US" sz="916" dirty="0">
                <a:ea typeface="Helvetica Regular"/>
                <a:cs typeface="Helvetica Regular" pitchFamily="34" charset="-120"/>
              </a:rPr>
              <a:t>1. End-to-End No-Code Platform: Unlike </a:t>
            </a:r>
            <a:r>
              <a:rPr lang="en-US" sz="916" dirty="0" err="1">
                <a:ea typeface="Helvetica Regular"/>
                <a:cs typeface="Helvetica Regular" pitchFamily="34" charset="-120"/>
              </a:rPr>
              <a:t>LangChain</a:t>
            </a:r>
            <a:r>
              <a:rPr lang="en-US" sz="916" dirty="0">
                <a:ea typeface="Helvetica Regular"/>
                <a:cs typeface="Helvetica Regular" pitchFamily="34" charset="-120"/>
              </a:rPr>
              <a:t> &amp; </a:t>
            </a:r>
            <a:r>
              <a:rPr lang="en-US" sz="916" dirty="0" err="1">
                <a:ea typeface="Helvetica Regular"/>
                <a:cs typeface="Helvetica Regular" pitchFamily="34" charset="-120"/>
              </a:rPr>
              <a:t>Flowise</a:t>
            </a:r>
            <a:r>
              <a:rPr lang="en-US" sz="916" dirty="0">
                <a:ea typeface="Helvetica Regular"/>
                <a:cs typeface="Helvetica Regular" pitchFamily="34" charset="-120"/>
              </a:rPr>
              <a:t> or </a:t>
            </a:r>
            <a:r>
              <a:rPr lang="en-US" sz="916" dirty="0" err="1">
                <a:ea typeface="Helvetica Regular"/>
                <a:cs typeface="Helvetica Regular" pitchFamily="34" charset="-120"/>
              </a:rPr>
              <a:t>LangFlow</a:t>
            </a:r>
            <a:r>
              <a:rPr lang="en-US" sz="916" dirty="0">
                <a:ea typeface="Helvetica Regular"/>
                <a:cs typeface="Helvetica Regular" pitchFamily="34" charset="-120"/>
              </a:rPr>
              <a:t>, Konverto enables multi-channel chatbot creation (MS Teams, WhatsApp, websites) with integrated workflow and AI agent features, requiring no technical expertise.  </a:t>
            </a:r>
          </a:p>
          <a:p>
            <a:pPr algn="just"/>
            <a:r>
              <a:rPr lang="en-US" sz="916" dirty="0">
                <a:ea typeface="Helvetica Regular"/>
                <a:cs typeface="Helvetica Regular" pitchFamily="34" charset="-120"/>
              </a:rPr>
              <a:t> 2. Enterprise Security and Privacy: Konverto surpasses Apps4Rent’s Llama2-7B solution with PII masking, encryption, and compliance-ready features, ensuring secure, business-oriented deployments.   </a:t>
            </a:r>
          </a:p>
          <a:p>
            <a:pPr algn="just"/>
            <a:r>
              <a:rPr lang="en-US" sz="916" dirty="0">
                <a:ea typeface="Helvetica Regular"/>
                <a:cs typeface="Helvetica Regular" pitchFamily="34" charset="-120"/>
              </a:rPr>
              <a:t>3. Broad Business Functionality: Compared to Morse Code's specialized Amazon Connect focus, Konverto offers document retrieval, AI agents, and real-time collaboration, catering to HR, sales, and customer support needs </a:t>
            </a:r>
          </a:p>
          <a:p>
            <a:pPr marL="199499" indent="-199499">
              <a:buFont typeface="+mj-lt"/>
              <a:buAutoNum type="arabicPeriod"/>
            </a:pPr>
            <a:endParaRPr lang="en-US" sz="916" dirty="0">
              <a:solidFill>
                <a:srgbClr val="FF00FC"/>
              </a:solidFill>
              <a:ea typeface="Helvetica Regular" pitchFamily="34" charset="-122"/>
              <a:cs typeface="Helvetica Regular" pitchFamily="34" charset="-120"/>
            </a:endParaRPr>
          </a:p>
        </p:txBody>
      </p:sp>
      <p:sp>
        <p:nvSpPr>
          <p:cNvPr id="108" name="Object9">
            <a:extLst>
              <a:ext uri="{FF2B5EF4-FFF2-40B4-BE49-F238E27FC236}">
                <a16:creationId xmlns:a16="http://schemas.microsoft.com/office/drawing/2014/main" id="{B9C4E222-8303-AB49-6395-FF1E22DDFC03}"/>
              </a:ext>
            </a:extLst>
          </p:cNvPr>
          <p:cNvSpPr/>
          <p:nvPr/>
        </p:nvSpPr>
        <p:spPr>
          <a:xfrm>
            <a:off x="1845443" y="2828870"/>
            <a:ext cx="8534783" cy="279372"/>
          </a:xfrm>
          <a:prstGeom prst="rect">
            <a:avLst/>
          </a:prstGeom>
          <a:noFill/>
          <a:ln/>
        </p:spPr>
        <p:txBody>
          <a:bodyPr wrap="square" lIns="0" tIns="0" rIns="0" bIns="0" rtlCol="0" anchor="t">
            <a:spAutoFit/>
          </a:bodyPr>
          <a:lstStyle/>
          <a:p>
            <a:pPr>
              <a:lnSpc>
                <a:spcPts val="1100"/>
              </a:lnSpc>
            </a:pPr>
            <a:r>
              <a:rPr lang="en-US" sz="916" dirty="0">
                <a:ea typeface="Helvetica Regular" pitchFamily="34" charset="-122"/>
              </a:rPr>
              <a:t>Konverto stands out by offering a generative AI-powered, no-code platform for building and deploying chatbots swiftly across various channels, all while ensuring enterprise-grade security and data privacy.</a:t>
            </a:r>
          </a:p>
        </p:txBody>
      </p:sp>
      <p:sp>
        <p:nvSpPr>
          <p:cNvPr id="111" name="Round Diagonal Corner Rectangle 110">
            <a:extLst>
              <a:ext uri="{FF2B5EF4-FFF2-40B4-BE49-F238E27FC236}">
                <a16:creationId xmlns:a16="http://schemas.microsoft.com/office/drawing/2014/main" id="{620D3C58-6AD9-78C9-4E19-BF1021F8E5D5}"/>
              </a:ext>
            </a:extLst>
          </p:cNvPr>
          <p:cNvSpPr/>
          <p:nvPr/>
        </p:nvSpPr>
        <p:spPr>
          <a:xfrm rot="10800000" flipV="1">
            <a:off x="1406133" y="4787366"/>
            <a:ext cx="7346629" cy="446892"/>
          </a:xfrm>
          <a:prstGeom prst="round2DiagRect">
            <a:avLst>
              <a:gd name="adj1" fmla="val 50000"/>
              <a:gd name="adj2" fmla="val 0"/>
            </a:avLst>
          </a:prstGeom>
          <a:solidFill>
            <a:srgbClr val="707070"/>
          </a:solidFill>
          <a:ln>
            <a:solidFill>
              <a:srgbClr val="70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1"/>
          </a:p>
        </p:txBody>
      </p:sp>
      <p:sp>
        <p:nvSpPr>
          <p:cNvPr id="114" name="Object6">
            <a:extLst>
              <a:ext uri="{FF2B5EF4-FFF2-40B4-BE49-F238E27FC236}">
                <a16:creationId xmlns:a16="http://schemas.microsoft.com/office/drawing/2014/main" id="{A40196F4-ED7D-ADB6-2DE4-6053C305BCFD}"/>
              </a:ext>
            </a:extLst>
          </p:cNvPr>
          <p:cNvSpPr/>
          <p:nvPr/>
        </p:nvSpPr>
        <p:spPr>
          <a:xfrm>
            <a:off x="2125288" y="4904226"/>
            <a:ext cx="6484481" cy="188000"/>
          </a:xfrm>
          <a:prstGeom prst="rect">
            <a:avLst/>
          </a:prstGeom>
          <a:noFill/>
          <a:ln/>
        </p:spPr>
        <p:txBody>
          <a:bodyPr wrap="square" lIns="0" tIns="0" rIns="0" bIns="0" rtlCol="0" anchor="ctr">
            <a:spAutoFit/>
          </a:bodyPr>
          <a:lstStyle/>
          <a:p>
            <a:pPr>
              <a:lnSpc>
                <a:spcPts val="1571"/>
              </a:lnSpc>
            </a:pPr>
            <a:r>
              <a:rPr lang="en-US" sz="960" b="1" kern="0" spc="305">
                <a:solidFill>
                  <a:srgbClr val="FFFFFF"/>
                </a:solidFill>
                <a:latin typeface="+mj-lt"/>
              </a:rPr>
              <a:t>NEXT STEPS </a:t>
            </a:r>
          </a:p>
        </p:txBody>
      </p:sp>
      <p:graphicFrame>
        <p:nvGraphicFramePr>
          <p:cNvPr id="133" name="Table 132">
            <a:extLst>
              <a:ext uri="{FF2B5EF4-FFF2-40B4-BE49-F238E27FC236}">
                <a16:creationId xmlns:a16="http://schemas.microsoft.com/office/drawing/2014/main" id="{7CA72599-5274-08FD-2B8B-AC0C3B811125}"/>
              </a:ext>
            </a:extLst>
          </p:cNvPr>
          <p:cNvGraphicFramePr>
            <a:graphicFrameLocks noGrp="1"/>
          </p:cNvGraphicFramePr>
          <p:nvPr>
            <p:extLst>
              <p:ext uri="{D42A27DB-BD31-4B8C-83A1-F6EECF244321}">
                <p14:modId xmlns:p14="http://schemas.microsoft.com/office/powerpoint/2010/main" val="4027260238"/>
              </p:ext>
            </p:extLst>
          </p:nvPr>
        </p:nvGraphicFramePr>
        <p:xfrm>
          <a:off x="1801504" y="5363088"/>
          <a:ext cx="6646460" cy="831769"/>
        </p:xfrm>
        <a:graphic>
          <a:graphicData uri="http://schemas.openxmlformats.org/drawingml/2006/table">
            <a:tbl>
              <a:tblPr firstRow="1" bandRow="1">
                <a:tableStyleId>{F5AB1C69-6EDB-4FF4-983F-18BD219EF322}</a:tableStyleId>
              </a:tblPr>
              <a:tblGrid>
                <a:gridCol w="6646460">
                  <a:extLst>
                    <a:ext uri="{9D8B030D-6E8A-4147-A177-3AD203B41FA5}">
                      <a16:colId xmlns:a16="http://schemas.microsoft.com/office/drawing/2014/main" val="2761593750"/>
                    </a:ext>
                  </a:extLst>
                </a:gridCol>
              </a:tblGrid>
              <a:tr h="210586">
                <a:tc>
                  <a:txBody>
                    <a:bodyPr/>
                    <a:lstStyle/>
                    <a:p>
                      <a:r>
                        <a:rPr lang="en-US" sz="800" dirty="0">
                          <a:solidFill>
                            <a:schemeClr val="tx1"/>
                          </a:solidFill>
                        </a:rPr>
                        <a:t>Visit AWS Marketplace  </a:t>
                      </a:r>
                      <a:r>
                        <a:rPr lang="en-US" sz="800" dirty="0">
                          <a:solidFill>
                            <a:schemeClr val="tx1"/>
                          </a:solidFill>
                          <a:hlinkClick r:id="rId3">
                            <a:extLst>
                              <a:ext uri="{A12FA001-AC4F-418D-AE19-62706E023703}">
                                <ahyp:hlinkClr xmlns:ahyp="http://schemas.microsoft.com/office/drawing/2018/hyperlinkcolor" val="tx"/>
                              </a:ext>
                            </a:extLst>
                          </a:hlinkClick>
                        </a:rPr>
                        <a:t>AWS Marketplace: KONVERTO - Low-code platform for rapidly creating LLM Applications.</a:t>
                      </a:r>
                      <a:r>
                        <a:rPr lang="en-US" sz="800" dirty="0">
                          <a:solidFill>
                            <a:schemeClr val="tx1"/>
                          </a:solidFill>
                        </a:rPr>
                        <a:t>to purchase or start a Free Trial today. </a:t>
                      </a:r>
                    </a:p>
                  </a:txBody>
                  <a:tcPr marL="159604" marR="59852" marT="0"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1F3F3"/>
                    </a:solidFill>
                  </a:tcPr>
                </a:tc>
                <a:extLst>
                  <a:ext uri="{0D108BD9-81ED-4DB2-BD59-A6C34878D82A}">
                    <a16:rowId xmlns:a16="http://schemas.microsoft.com/office/drawing/2014/main" val="362787864"/>
                  </a:ext>
                </a:extLst>
              </a:tr>
              <a:tr h="144963">
                <a:tc>
                  <a:txBody>
                    <a:bodyPr/>
                    <a:lstStyle/>
                    <a:p>
                      <a:pPr>
                        <a:lnSpc>
                          <a:spcPts val="1050"/>
                        </a:lnSpc>
                      </a:pPr>
                      <a:r>
                        <a:rPr lang="en-US" sz="700" b="0" dirty="0">
                          <a:ea typeface="Helvetica Regular"/>
                          <a:cs typeface="Helvetica Regular" pitchFamily="34" charset="-120"/>
                        </a:rPr>
                        <a:t>Contact PDM </a:t>
                      </a:r>
                      <a:r>
                        <a:rPr lang="en-US" sz="700" b="0" i="0" u="none" strike="noStrike" noProof="0" dirty="0"/>
                        <a:t>Reyes Rodriguez, </a:t>
                      </a:r>
                      <a:r>
                        <a:rPr lang="en-US" sz="700" b="0" i="0" u="none" strike="noStrike" noProof="0" dirty="0" err="1"/>
                        <a:t>Otilio</a:t>
                      </a:r>
                      <a:endParaRPr lang="en-US" sz="700" b="0" dirty="0">
                        <a:solidFill>
                          <a:srgbClr val="FF00FC"/>
                        </a:solidFill>
                        <a:ea typeface="Helvetica Regular"/>
                        <a:cs typeface="Helvetica Regular" pitchFamily="34" charset="-120"/>
                      </a:endParaRPr>
                    </a:p>
                  </a:txBody>
                  <a:tcPr marL="159604" marR="59852" marT="0"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2967307"/>
                  </a:ext>
                </a:extLst>
              </a:tr>
              <a:tr h="153040">
                <a:tc>
                  <a:txBody>
                    <a:bodyPr/>
                    <a:lstStyle/>
                    <a:p>
                      <a:pPr marL="0" marR="0">
                        <a:lnSpc>
                          <a:spcPct val="107000"/>
                        </a:lnSpc>
                        <a:spcBef>
                          <a:spcPts val="0"/>
                        </a:spcBef>
                        <a:spcAft>
                          <a:spcPts val="0"/>
                        </a:spcAft>
                      </a:pPr>
                      <a:endParaRPr lang="en-US" sz="700" b="0" kern="1200" dirty="0">
                        <a:solidFill>
                          <a:srgbClr val="FF00FC"/>
                        </a:solidFill>
                        <a:effectLst/>
                        <a:latin typeface="+mn-lt"/>
                      </a:endParaRPr>
                    </a:p>
                  </a:txBody>
                  <a:tcPr marL="159604" marR="59852" marT="0"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1F3F3"/>
                    </a:solidFill>
                  </a:tcPr>
                </a:tc>
                <a:extLst>
                  <a:ext uri="{0D108BD9-81ED-4DB2-BD59-A6C34878D82A}">
                    <a16:rowId xmlns:a16="http://schemas.microsoft.com/office/drawing/2014/main" val="2599387734"/>
                  </a:ext>
                </a:extLst>
              </a:tr>
              <a:tr h="14496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700" b="0" kern="1200" dirty="0">
                          <a:effectLst/>
                          <a:latin typeface="+mn-lt"/>
                        </a:rPr>
                        <a:t>Review AWS Partner Solution Finder :</a:t>
                      </a:r>
                      <a:r>
                        <a:rPr lang="en-US" sz="700" b="0" i="0" u="none" strike="noStrike" kern="1200" noProof="0" dirty="0">
                          <a:effectLst/>
                        </a:rPr>
                        <a:t>otrey@amazon.com</a:t>
                      </a:r>
                      <a:endParaRPr lang="en-US" sz="700" b="0" kern="1200" dirty="0">
                        <a:solidFill>
                          <a:srgbClr val="FF00FC"/>
                        </a:solidFill>
                        <a:effectLst/>
                        <a:latin typeface="+mn-lt"/>
                      </a:endParaRPr>
                    </a:p>
                  </a:txBody>
                  <a:tcPr marL="159604" marR="59852" marT="0"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8968140"/>
                  </a:ext>
                </a:extLst>
              </a:tr>
              <a:tr h="144963">
                <a:tc>
                  <a:txBody>
                    <a:bodyPr/>
                    <a:lstStyle/>
                    <a:p>
                      <a:pPr marL="0" marR="0">
                        <a:lnSpc>
                          <a:spcPct val="107000"/>
                        </a:lnSpc>
                        <a:spcBef>
                          <a:spcPts val="0"/>
                        </a:spcBef>
                        <a:spcAft>
                          <a:spcPts val="0"/>
                        </a:spcAft>
                      </a:pPr>
                      <a:endParaRPr lang="en-US" sz="700" b="0" kern="1200" dirty="0">
                        <a:solidFill>
                          <a:srgbClr val="FF00FC"/>
                        </a:solidFill>
                        <a:effectLst/>
                        <a:latin typeface="+mn-lt"/>
                      </a:endParaRPr>
                    </a:p>
                  </a:txBody>
                  <a:tcPr marL="159604" marR="59852" marT="0"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1F3F3"/>
                    </a:solidFill>
                  </a:tcPr>
                </a:tc>
                <a:extLst>
                  <a:ext uri="{0D108BD9-81ED-4DB2-BD59-A6C34878D82A}">
                    <a16:rowId xmlns:a16="http://schemas.microsoft.com/office/drawing/2014/main" val="606300738"/>
                  </a:ext>
                </a:extLst>
              </a:tr>
            </a:tbl>
          </a:graphicData>
        </a:graphic>
      </p:graphicFrame>
      <p:sp>
        <p:nvSpPr>
          <p:cNvPr id="110" name="Round Diagonal Corner Rectangle 109">
            <a:extLst>
              <a:ext uri="{FF2B5EF4-FFF2-40B4-BE49-F238E27FC236}">
                <a16:creationId xmlns:a16="http://schemas.microsoft.com/office/drawing/2014/main" id="{99857660-6DB8-908B-C2B7-43E0332511BC}"/>
              </a:ext>
            </a:extLst>
          </p:cNvPr>
          <p:cNvSpPr/>
          <p:nvPr/>
        </p:nvSpPr>
        <p:spPr>
          <a:xfrm rot="10800000" flipV="1">
            <a:off x="1597426" y="4787366"/>
            <a:ext cx="7155336" cy="1638111"/>
          </a:xfrm>
          <a:prstGeom prst="round2DiagRect">
            <a:avLst>
              <a:gd name="adj1" fmla="val 16163"/>
              <a:gd name="adj2" fmla="val 0"/>
            </a:avLst>
          </a:prstGeom>
          <a:noFill/>
          <a:ln w="9525">
            <a:solidFill>
              <a:srgbClr val="70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1"/>
          </a:p>
        </p:txBody>
      </p:sp>
      <p:sp>
        <p:nvSpPr>
          <p:cNvPr id="112" name="Oval 111">
            <a:extLst>
              <a:ext uri="{FF2B5EF4-FFF2-40B4-BE49-F238E27FC236}">
                <a16:creationId xmlns:a16="http://schemas.microsoft.com/office/drawing/2014/main" id="{C99F2E45-066D-015B-9924-5BE3BE6AD72B}"/>
              </a:ext>
            </a:extLst>
          </p:cNvPr>
          <p:cNvSpPr>
            <a:spLocks noChangeAspect="1"/>
          </p:cNvSpPr>
          <p:nvPr/>
        </p:nvSpPr>
        <p:spPr>
          <a:xfrm>
            <a:off x="1319001" y="4665402"/>
            <a:ext cx="567693" cy="566595"/>
          </a:xfrm>
          <a:prstGeom prst="ellipse">
            <a:avLst/>
          </a:prstGeom>
          <a:solidFill>
            <a:srgbClr val="FFFFFF"/>
          </a:solidFill>
          <a:ln w="9525">
            <a:solidFill>
              <a:srgbClr val="70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1">
              <a:latin typeface="+mj-lt"/>
            </a:endParaRPr>
          </a:p>
        </p:txBody>
      </p:sp>
      <p:sp>
        <p:nvSpPr>
          <p:cNvPr id="113" name="Object5">
            <a:extLst>
              <a:ext uri="{FF2B5EF4-FFF2-40B4-BE49-F238E27FC236}">
                <a16:creationId xmlns:a16="http://schemas.microsoft.com/office/drawing/2014/main" id="{0DD6B2E2-EB02-DAA9-C8DF-2923A9FEE3FB}"/>
              </a:ext>
            </a:extLst>
          </p:cNvPr>
          <p:cNvSpPr/>
          <p:nvPr/>
        </p:nvSpPr>
        <p:spPr>
          <a:xfrm>
            <a:off x="1576537" y="4853086"/>
            <a:ext cx="155455" cy="223745"/>
          </a:xfrm>
          <a:prstGeom prst="rect">
            <a:avLst/>
          </a:prstGeom>
          <a:noFill/>
          <a:ln/>
        </p:spPr>
        <p:txBody>
          <a:bodyPr wrap="square" lIns="0" tIns="0" rIns="0" bIns="0" rtlCol="0" anchor="ctr"/>
          <a:lstStyle/>
          <a:p>
            <a:pPr algn="ctr">
              <a:lnSpc>
                <a:spcPts val="4713"/>
              </a:lnSpc>
            </a:pPr>
            <a:r>
              <a:rPr lang="en-US" sz="3840" b="1" kern="0" spc="778">
                <a:solidFill>
                  <a:srgbClr val="A8A8A8"/>
                </a:solidFill>
                <a:latin typeface="+mj-lt"/>
              </a:rPr>
              <a:t>5</a:t>
            </a:r>
            <a:endParaRPr lang="en-US" sz="3840">
              <a:latin typeface="+mj-lt"/>
            </a:endParaRPr>
          </a:p>
        </p:txBody>
      </p:sp>
      <p:sp>
        <p:nvSpPr>
          <p:cNvPr id="4" name="TextBox 3">
            <a:extLst>
              <a:ext uri="{FF2B5EF4-FFF2-40B4-BE49-F238E27FC236}">
                <a16:creationId xmlns:a16="http://schemas.microsoft.com/office/drawing/2014/main" id="{BB2130FB-771D-1046-32EB-24BF553E713B}"/>
              </a:ext>
            </a:extLst>
          </p:cNvPr>
          <p:cNvSpPr txBox="1"/>
          <p:nvPr/>
        </p:nvSpPr>
        <p:spPr>
          <a:xfrm>
            <a:off x="4091214" y="6533705"/>
            <a:ext cx="5383513" cy="172996"/>
          </a:xfrm>
          <a:prstGeom prst="rect">
            <a:avLst/>
          </a:prstGeom>
          <a:noFill/>
        </p:spPr>
        <p:txBody>
          <a:bodyPr wrap="square" rtlCol="0">
            <a:spAutoFit/>
          </a:bodyPr>
          <a:lstStyle/>
          <a:p>
            <a:pPr algn="ctr"/>
            <a:r>
              <a:rPr lang="en-US" sz="524"/>
              <a:t>© 2024, Amazon Web Services, Inc. or its affiliates. All rights reserved. Amazon Confidential and Trademark.</a:t>
            </a:r>
          </a:p>
        </p:txBody>
      </p:sp>
      <p:sp>
        <p:nvSpPr>
          <p:cNvPr id="5" name="TextBox 4">
            <a:extLst>
              <a:ext uri="{FF2B5EF4-FFF2-40B4-BE49-F238E27FC236}">
                <a16:creationId xmlns:a16="http://schemas.microsoft.com/office/drawing/2014/main" id="{788D1A27-5D24-8358-CB73-D819E3AC0D30}"/>
              </a:ext>
            </a:extLst>
          </p:cNvPr>
          <p:cNvSpPr txBox="1"/>
          <p:nvPr/>
        </p:nvSpPr>
        <p:spPr>
          <a:xfrm>
            <a:off x="9579010" y="6533705"/>
            <a:ext cx="939361" cy="172996"/>
          </a:xfrm>
          <a:prstGeom prst="rect">
            <a:avLst/>
          </a:prstGeom>
          <a:noFill/>
        </p:spPr>
        <p:txBody>
          <a:bodyPr wrap="none" lIns="0" rIns="0" rtlCol="0">
            <a:spAutoFit/>
          </a:bodyPr>
          <a:lstStyle/>
          <a:p>
            <a:pPr algn="r"/>
            <a:r>
              <a:rPr lang="en-US" sz="524" dirty="0"/>
              <a:t>LAST UPDATED: November 2024</a:t>
            </a:r>
          </a:p>
        </p:txBody>
      </p:sp>
      <p:pic>
        <p:nvPicPr>
          <p:cNvPr id="7" name="Picture Placeholder 5" descr="A white and black logo">
            <a:extLst>
              <a:ext uri="{FF2B5EF4-FFF2-40B4-BE49-F238E27FC236}">
                <a16:creationId xmlns:a16="http://schemas.microsoft.com/office/drawing/2014/main" id="{9FF3E4BD-6310-781F-95F8-4F89ED7780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43486" y="4952740"/>
            <a:ext cx="1178243" cy="1288664"/>
          </a:xfrm>
          <a:prstGeom prst="rect">
            <a:avLst/>
          </a:prstGeom>
        </p:spPr>
      </p:pic>
      <p:sp>
        <p:nvSpPr>
          <p:cNvPr id="10" name="Rectangle 9">
            <a:extLst>
              <a:ext uri="{FF2B5EF4-FFF2-40B4-BE49-F238E27FC236}">
                <a16:creationId xmlns:a16="http://schemas.microsoft.com/office/drawing/2014/main" id="{1FA92FB0-1696-BEA6-E509-273A72097C75}"/>
              </a:ext>
            </a:extLst>
          </p:cNvPr>
          <p:cNvSpPr/>
          <p:nvPr/>
        </p:nvSpPr>
        <p:spPr>
          <a:xfrm>
            <a:off x="647700" y="6565275"/>
            <a:ext cx="4038470" cy="7390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IN" sz="700" dirty="0">
                <a:solidFill>
                  <a:schemeClr val="tx1"/>
                </a:solidFill>
              </a:rPr>
              <a:t>Celebal Technologies   I  Nikhil Mathur  I  nikhil.mathur1@celebaltech.com</a:t>
            </a:r>
          </a:p>
        </p:txBody>
      </p:sp>
    </p:spTree>
    <p:extLst>
      <p:ext uri="{BB962C8B-B14F-4D97-AF65-F5344CB8AC3E}">
        <p14:creationId xmlns:p14="http://schemas.microsoft.com/office/powerpoint/2010/main" val="4179942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TotalTime>
  <Words>836</Words>
  <Application>Microsoft Office PowerPoint</Application>
  <PresentationFormat>Widescreen</PresentationFormat>
  <Paragraphs>95</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Amazon Ember</vt:lpstr>
      <vt:lpstr>Aptos</vt:lpstr>
      <vt:lpstr>Aptos Display</vt:lpstr>
      <vt:lpstr>Arial</vt:lpstr>
      <vt:lpstr>Helvetica Bold</vt:lpstr>
      <vt:lpstr>Helvetica Regular</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Abhijeet Srivastava</dc:creator>
  <cp:lastModifiedBy>Abhijeet Srivastava</cp:lastModifiedBy>
  <cp:revision>1</cp:revision>
  <dcterms:created xsi:type="dcterms:W3CDTF">2024-11-22T08:32:02Z</dcterms:created>
  <dcterms:modified xsi:type="dcterms:W3CDTF">2024-11-22T10:28:00Z</dcterms:modified>
</cp:coreProperties>
</file>